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65" r:id="rId1"/>
  </p:sldMasterIdLst>
  <p:notesMasterIdLst>
    <p:notesMasterId r:id="rId74"/>
  </p:notesMasterIdLst>
  <p:handoutMasterIdLst>
    <p:handoutMasterId r:id="rId75"/>
  </p:handoutMasterIdLst>
  <p:sldIdLst>
    <p:sldId id="290" r:id="rId2"/>
    <p:sldId id="413" r:id="rId3"/>
    <p:sldId id="377" r:id="rId4"/>
    <p:sldId id="320" r:id="rId5"/>
    <p:sldId id="321" r:id="rId6"/>
    <p:sldId id="396" r:id="rId7"/>
    <p:sldId id="323" r:id="rId8"/>
    <p:sldId id="322" r:id="rId9"/>
    <p:sldId id="404" r:id="rId10"/>
    <p:sldId id="405" r:id="rId11"/>
    <p:sldId id="406" r:id="rId12"/>
    <p:sldId id="407" r:id="rId13"/>
    <p:sldId id="408" r:id="rId14"/>
    <p:sldId id="409" r:id="rId15"/>
    <p:sldId id="391" r:id="rId16"/>
    <p:sldId id="411" r:id="rId17"/>
    <p:sldId id="324" r:id="rId18"/>
    <p:sldId id="378" r:id="rId19"/>
    <p:sldId id="379" r:id="rId20"/>
    <p:sldId id="380" r:id="rId21"/>
    <p:sldId id="381" r:id="rId22"/>
    <p:sldId id="382" r:id="rId23"/>
    <p:sldId id="402" r:id="rId24"/>
    <p:sldId id="374" r:id="rId25"/>
    <p:sldId id="333" r:id="rId26"/>
    <p:sldId id="334" r:id="rId27"/>
    <p:sldId id="335" r:id="rId28"/>
    <p:sldId id="328" r:id="rId29"/>
    <p:sldId id="331" r:id="rId30"/>
    <p:sldId id="330" r:id="rId31"/>
    <p:sldId id="338" r:id="rId32"/>
    <p:sldId id="336" r:id="rId33"/>
    <p:sldId id="337" r:id="rId34"/>
    <p:sldId id="384" r:id="rId35"/>
    <p:sldId id="386" r:id="rId36"/>
    <p:sldId id="387" r:id="rId37"/>
    <p:sldId id="388" r:id="rId38"/>
    <p:sldId id="389" r:id="rId39"/>
    <p:sldId id="392" r:id="rId40"/>
    <p:sldId id="393" r:id="rId41"/>
    <p:sldId id="375" r:id="rId42"/>
    <p:sldId id="339" r:id="rId43"/>
    <p:sldId id="332" r:id="rId44"/>
    <p:sldId id="340" r:id="rId45"/>
    <p:sldId id="341" r:id="rId46"/>
    <p:sldId id="344" r:id="rId47"/>
    <p:sldId id="342" r:id="rId48"/>
    <p:sldId id="394" r:id="rId49"/>
    <p:sldId id="345" r:id="rId50"/>
    <p:sldId id="346" r:id="rId51"/>
    <p:sldId id="347" r:id="rId52"/>
    <p:sldId id="397" r:id="rId53"/>
    <p:sldId id="398" r:id="rId54"/>
    <p:sldId id="399" r:id="rId55"/>
    <p:sldId id="400" r:id="rId56"/>
    <p:sldId id="401" r:id="rId57"/>
    <p:sldId id="410" r:id="rId58"/>
    <p:sldId id="376" r:id="rId59"/>
    <p:sldId id="349" r:id="rId60"/>
    <p:sldId id="350" r:id="rId61"/>
    <p:sldId id="351" r:id="rId62"/>
    <p:sldId id="412" r:id="rId63"/>
    <p:sldId id="352" r:id="rId64"/>
    <p:sldId id="390" r:id="rId65"/>
    <p:sldId id="353" r:id="rId66"/>
    <p:sldId id="354" r:id="rId67"/>
    <p:sldId id="369" r:id="rId68"/>
    <p:sldId id="370" r:id="rId69"/>
    <p:sldId id="371" r:id="rId70"/>
    <p:sldId id="372" r:id="rId71"/>
    <p:sldId id="373" r:id="rId72"/>
    <p:sldId id="383" r:id="rId7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76"/>
      <p:bold r:id="rId77"/>
      <p:italic r:id="rId78"/>
      <p:boldItalic r:id="rId79"/>
    </p:embeddedFont>
    <p:embeddedFont>
      <p:font typeface="Open Sans" panose="020B0606030504020204" pitchFamily="34" charset="0"/>
      <p:regular r:id="rId80"/>
      <p:bold r:id="rId81"/>
      <p:italic r:id="rId82"/>
      <p:boldItalic r:id="rId83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B43D2CB-6D07-4AF6-8385-F02019C31457}">
          <p14:sldIdLst>
            <p14:sldId id="290"/>
            <p14:sldId id="413"/>
            <p14:sldId id="377"/>
            <p14:sldId id="320"/>
            <p14:sldId id="321"/>
            <p14:sldId id="396"/>
            <p14:sldId id="323"/>
            <p14:sldId id="322"/>
            <p14:sldId id="404"/>
            <p14:sldId id="405"/>
            <p14:sldId id="406"/>
            <p14:sldId id="407"/>
            <p14:sldId id="408"/>
            <p14:sldId id="409"/>
            <p14:sldId id="391"/>
            <p14:sldId id="411"/>
            <p14:sldId id="324"/>
            <p14:sldId id="378"/>
            <p14:sldId id="379"/>
            <p14:sldId id="380"/>
            <p14:sldId id="381"/>
            <p14:sldId id="382"/>
            <p14:sldId id="402"/>
            <p14:sldId id="374"/>
            <p14:sldId id="333"/>
            <p14:sldId id="334"/>
            <p14:sldId id="335"/>
            <p14:sldId id="328"/>
            <p14:sldId id="331"/>
            <p14:sldId id="330"/>
            <p14:sldId id="338"/>
            <p14:sldId id="336"/>
            <p14:sldId id="337"/>
            <p14:sldId id="384"/>
            <p14:sldId id="386"/>
            <p14:sldId id="387"/>
            <p14:sldId id="388"/>
            <p14:sldId id="389"/>
            <p14:sldId id="392"/>
            <p14:sldId id="393"/>
            <p14:sldId id="375"/>
            <p14:sldId id="339"/>
            <p14:sldId id="332"/>
            <p14:sldId id="340"/>
            <p14:sldId id="341"/>
            <p14:sldId id="344"/>
            <p14:sldId id="342"/>
            <p14:sldId id="394"/>
            <p14:sldId id="345"/>
            <p14:sldId id="346"/>
            <p14:sldId id="347"/>
            <p14:sldId id="397"/>
            <p14:sldId id="398"/>
            <p14:sldId id="399"/>
            <p14:sldId id="400"/>
            <p14:sldId id="401"/>
            <p14:sldId id="410"/>
            <p14:sldId id="376"/>
            <p14:sldId id="349"/>
            <p14:sldId id="350"/>
            <p14:sldId id="351"/>
            <p14:sldId id="412"/>
            <p14:sldId id="352"/>
            <p14:sldId id="390"/>
            <p14:sldId id="353"/>
            <p14:sldId id="354"/>
            <p14:sldId id="369"/>
            <p14:sldId id="370"/>
            <p14:sldId id="371"/>
            <p14:sldId id="372"/>
            <p14:sldId id="373"/>
            <p14:sldId id="383"/>
          </p14:sldIdLst>
        </p14:section>
        <p14:section name="Elemente des Corporate Design" id="{60A2C5C4-FF54-4ACC-A17E-78E04B267541}">
          <p14:sldIdLst/>
        </p14:section>
        <p14:section name="Vorlagedatei speichern" id="{AEBC5EF8-8830-4BD1-BC6A-5A08C5F265C4}">
          <p14:sldIdLst/>
        </p14:section>
        <p14:section name="Hinweise" id="{56D9347E-C790-4216-A93D-C117F720C0C3}">
          <p14:sldIdLst/>
        </p14:section>
        <p14:section name="Beispielseiten" id="{CA34319E-7765-4C8B-AD7F-242E6857A15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E02D8A"/>
    <a:srgbClr val="539DC5"/>
    <a:srgbClr val="13A983"/>
    <a:srgbClr val="009BA4"/>
    <a:srgbClr val="93C356"/>
    <a:srgbClr val="BCCF02"/>
    <a:srgbClr val="28618C"/>
    <a:srgbClr val="02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73" autoAdjust="0"/>
    <p:restoredTop sz="68250" autoAdjust="0"/>
  </p:normalViewPr>
  <p:slideViewPr>
    <p:cSldViewPr snapToGrid="0" snapToObjects="1">
      <p:cViewPr varScale="1">
        <p:scale>
          <a:sx n="63" d="100"/>
          <a:sy n="63" d="100"/>
        </p:scale>
        <p:origin x="2107" y="62"/>
      </p:cViewPr>
      <p:guideLst>
        <p:guide orient="horz" pos="216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font" Target="fonts/font4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font" Target="fonts/font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13.03.2023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13.03.2023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D4E94C1-C55B-4911-873E-A07EBDCC2C70}" type="slidenum">
              <a:rPr lang="de-DE"/>
              <a:pPr/>
              <a:t>1</a:t>
            </a:fld>
            <a:endParaRPr lang="de-DE"/>
          </a:p>
        </p:txBody>
      </p:sp>
      <p:sp>
        <p:nvSpPr>
          <p:cNvPr id="13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de-DE"/>
              <a:t>Stefan Scherbaum - Methoden der Psychologie - Modellierung</a:t>
            </a:r>
          </a:p>
        </p:txBody>
      </p:sp>
    </p:spTree>
    <p:extLst>
      <p:ext uri="{BB962C8B-B14F-4D97-AF65-F5344CB8AC3E}">
        <p14:creationId xmlns:p14="http://schemas.microsoft.com/office/powerpoint/2010/main" val="2069057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4479-1B93-4552-AA3C-771E6099C770}" type="slidenum">
              <a:rPr lang="de-DE" altLang="de-DE"/>
              <a:pPr/>
              <a:t>69</a:t>
            </a:fld>
            <a:endParaRPr lang="de-DE" alt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124011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4479-1B93-4552-AA3C-771E6099C770}" type="slidenum">
              <a:rPr lang="de-DE" altLang="de-DE"/>
              <a:pPr/>
              <a:t>70</a:t>
            </a:fld>
            <a:endParaRPr lang="de-DE" alt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23330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82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Sehr </a:t>
            </a:r>
            <a:r>
              <a:rPr lang="de-DE" dirty="0" err="1" smtClean="0"/>
              <a:t>nice</a:t>
            </a:r>
            <a:r>
              <a:rPr lang="de-DE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676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246DBE-7782-499D-B4C1-B04CAC8352D3}" type="slidenum">
              <a:rPr lang="de-DE" altLang="de-DE"/>
              <a:pPr/>
              <a:t>36</a:t>
            </a:fld>
            <a:endParaRPr lang="de-DE" altLang="de-DE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64809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C81628-FBAD-4866-A352-D4D098EBF055}" type="slidenum">
              <a:rPr lang="de-DE" altLang="de-DE"/>
              <a:pPr/>
              <a:t>37</a:t>
            </a:fld>
            <a:endParaRPr lang="de-DE" altLang="de-DE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17624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69AC09-DF60-43F4-96BF-67D4D9A74094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5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4479-1B93-4552-AA3C-771E6099C770}" type="slidenum">
              <a:rPr lang="de-DE" altLang="de-DE"/>
              <a:pPr/>
              <a:t>49</a:t>
            </a:fld>
            <a:endParaRPr lang="de-DE" altLang="de-DE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038003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A5FC6-1ED7-4E20-A62D-A15C09C85A29}" type="slidenum">
              <a:rPr lang="de-DE" altLang="de-DE"/>
              <a:pPr/>
              <a:t>50</a:t>
            </a:fld>
            <a:endParaRPr lang="de-DE" altLang="de-DE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606707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7A5FC6-1ED7-4E20-A62D-A15C09C85A29}" type="slidenum">
              <a:rPr lang="de-DE" altLang="de-DE"/>
              <a:pPr/>
              <a:t>51</a:t>
            </a:fld>
            <a:endParaRPr lang="de-DE" altLang="de-DE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8731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980790"/>
            <a:ext cx="9144000" cy="5877210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5559148"/>
            <a:ext cx="7981949" cy="425188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Konferenz // Jahr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4017672"/>
            <a:ext cx="7981949" cy="346638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982794"/>
            <a:ext cx="9144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4456580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</a:t>
            </a:r>
            <a:br>
              <a:rPr lang="de-DE" dirty="0"/>
            </a:br>
            <a:r>
              <a:rPr lang="de-DE" dirty="0"/>
              <a:t>Untertitel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706" y="363187"/>
            <a:ext cx="2180587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594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6092824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18062967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16E1AD5B-0382-4AC5-9742-F93F4F3FAAF8}" type="datetimeFigureOut">
              <a:rPr lang="de-DE" smtClean="0"/>
              <a:t>13.03.2023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281EDD20-EFBE-4FE1-95D7-5DDE127285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4131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66763" y="4494770"/>
            <a:ext cx="7981949" cy="1239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66763" y="2420838"/>
            <a:ext cx="7981949" cy="828675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6763" y="3392202"/>
            <a:ext cx="7981949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983270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154724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0" y="328250"/>
            <a:ext cx="1028282" cy="468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7" y="349731"/>
            <a:ext cx="1489206" cy="43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6761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385763" y="1182652"/>
            <a:ext cx="8373201" cy="4249738"/>
          </a:xfrm>
        </p:spPr>
        <p:txBody>
          <a:bodyPr/>
          <a:lstStyle>
            <a:lvl1pPr marL="12700" indent="0">
              <a:spcBef>
                <a:spcPts val="1200"/>
              </a:spcBef>
              <a:buNone/>
              <a:defRPr sz="2400"/>
            </a:lvl1pPr>
            <a:lvl2pPr>
              <a:defRPr sz="2400"/>
            </a:lvl2pPr>
            <a:lvl3pPr>
              <a:spcBef>
                <a:spcPts val="1200"/>
              </a:spcBef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0658540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241800" y="1484313"/>
            <a:ext cx="4506913" cy="424973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395286" y="1484313"/>
            <a:ext cx="373917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00526" y="2943181"/>
            <a:ext cx="3733324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400526" y="4402050"/>
            <a:ext cx="3733325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264331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4624388" y="1484313"/>
            <a:ext cx="4134577" cy="4249738"/>
          </a:xfrm>
          <a:ln w="6350">
            <a:solidFill>
              <a:schemeClr val="bg2"/>
            </a:solidFill>
          </a:ln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385764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57701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24388" y="1484314"/>
            <a:ext cx="413385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48933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38576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5793945" y="1484314"/>
            <a:ext cx="2587625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3084513" y="1484314"/>
            <a:ext cx="2590800" cy="42497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19758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048172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16000"/>
            <a:ext cx="9144000" cy="5076825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3329274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5763" y="1484313"/>
            <a:ext cx="8373201" cy="42497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Aufzählung</a:t>
            </a:r>
          </a:p>
          <a:p>
            <a:pPr lvl="2"/>
            <a:r>
              <a:rPr lang="de-DE" dirty="0"/>
              <a:t>Dritte</a:t>
            </a:r>
          </a:p>
          <a:p>
            <a:pPr lvl="3"/>
            <a:r>
              <a:rPr lang="de-DE" dirty="0"/>
              <a:t>Vierte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12987" y="6275708"/>
            <a:ext cx="413385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 smtClean="0">
                <a:solidFill>
                  <a:schemeClr val="bg2"/>
                </a:solidFill>
              </a:rPr>
              <a:t>Tracking the embodied dynamics of cognition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Stefan Scherbaum &amp; Martin </a:t>
            </a:r>
            <a:r>
              <a:rPr lang="de-DE" sz="800" baseline="0" dirty="0" err="1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Schoemann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baseline="0" dirty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IK 2023</a:t>
            </a:r>
            <a:endParaRPr lang="de-DE" sz="800" baseline="0" dirty="0" smtClean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093296"/>
            <a:ext cx="9144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/>
          <p:cNvSpPr txBox="1"/>
          <p:nvPr/>
        </p:nvSpPr>
        <p:spPr>
          <a:xfrm>
            <a:off x="6018493" y="6275708"/>
            <a:ext cx="69190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" y="6288296"/>
            <a:ext cx="1135856" cy="33030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982" y="6314972"/>
            <a:ext cx="1661981" cy="3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0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70" r:id="rId4"/>
    <p:sldLayoutId id="2147483871" r:id="rId5"/>
    <p:sldLayoutId id="2147483872" r:id="rId6"/>
    <p:sldLayoutId id="2147483873" r:id="rId7"/>
    <p:sldLayoutId id="2147483875" r:id="rId8"/>
    <p:sldLayoutId id="2147483876" r:id="rId9"/>
    <p:sldLayoutId id="2147483877" r:id="rId10"/>
    <p:sldLayoutId id="2147483878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266700" indent="-2540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542925" indent="-276225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542925" indent="177800" algn="l" defTabSz="914400" rtl="0" eaLnBrk="1" latinLnBrk="0" hangingPunct="1"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720725" indent="266700" algn="l" defTabSz="914400" rtl="0" eaLnBrk="1" latinLnBrk="0" hangingPunct="1">
        <a:spcBef>
          <a:spcPts val="3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6000" indent="-179388" algn="l" defTabSz="914400" rtl="0" eaLnBrk="1" latinLnBrk="0" hangingPunct="1">
        <a:spcBef>
          <a:spcPts val="300"/>
        </a:spcBef>
        <a:buFont typeface="Symbol" panose="05050102010706020507" pitchFamily="18" charset="2"/>
        <a:buChar char="-"/>
        <a:defRPr sz="20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898525" indent="-1778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358775" indent="0" algn="l" defTabSz="914400" rtl="0" eaLnBrk="1" latinLnBrk="0" hangingPunct="1"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173">
          <p15:clr>
            <a:srgbClr val="F26B43"/>
          </p15:clr>
        </p15:guide>
        <p15:guide id="3" pos="243">
          <p15:clr>
            <a:srgbClr val="F26B43"/>
          </p15:clr>
        </p15:guide>
        <p15:guide id="4" pos="660">
          <p15:clr>
            <a:srgbClr val="F26B43"/>
          </p15:clr>
        </p15:guide>
        <p15:guide id="5" pos="726">
          <p15:clr>
            <a:srgbClr val="F26B43"/>
          </p15:clr>
        </p15:guide>
        <p15:guide id="6" pos="1146">
          <p15:clr>
            <a:srgbClr val="F26B43"/>
          </p15:clr>
        </p15:guide>
        <p15:guide id="7" pos="1212">
          <p15:clr>
            <a:srgbClr val="F26B43"/>
          </p15:clr>
        </p15:guide>
        <p15:guide id="8" pos="1701">
          <p15:clr>
            <a:srgbClr val="F26B43"/>
          </p15:clr>
        </p15:guide>
        <p15:guide id="9" pos="1632">
          <p15:clr>
            <a:srgbClr val="F26B43"/>
          </p15:clr>
        </p15:guide>
        <p15:guide id="10" pos="2184">
          <p15:clr>
            <a:srgbClr val="F26B43"/>
          </p15:clr>
        </p15:guide>
        <p15:guide id="11" pos="2117">
          <p15:clr>
            <a:srgbClr val="F26B43"/>
          </p15:clr>
        </p15:guide>
        <p15:guide id="12" pos="2604">
          <p15:clr>
            <a:srgbClr val="F26B43"/>
          </p15:clr>
        </p15:guide>
        <p15:guide id="13" pos="2672">
          <p15:clr>
            <a:srgbClr val="F26B43"/>
          </p15:clr>
        </p15:guide>
        <p15:guide id="14" pos="3089">
          <p15:clr>
            <a:srgbClr val="F26B43"/>
          </p15:clr>
        </p15:guide>
        <p15:guide id="15" pos="3158">
          <p15:clr>
            <a:srgbClr val="F26B43"/>
          </p15:clr>
        </p15:guide>
        <p15:guide id="16" pos="3575">
          <p15:clr>
            <a:srgbClr val="F26B43"/>
          </p15:clr>
        </p15:guide>
        <p15:guide id="17" pos="3642">
          <p15:clr>
            <a:srgbClr val="F26B43"/>
          </p15:clr>
        </p15:guide>
        <p15:guide id="18" pos="3887">
          <p15:clr>
            <a:srgbClr val="F26B43"/>
          </p15:clr>
        </p15:guide>
        <p15:guide id="19" pos="3818">
          <p15:clr>
            <a:srgbClr val="F26B43"/>
          </p15:clr>
        </p15:guide>
        <p15:guide id="20" pos="4061">
          <p15:clr>
            <a:srgbClr val="F26B43"/>
          </p15:clr>
        </p15:guide>
        <p15:guide id="21" pos="4130">
          <p15:clr>
            <a:srgbClr val="F26B43"/>
          </p15:clr>
        </p15:guide>
        <p15:guide id="22" pos="4545">
          <p15:clr>
            <a:srgbClr val="F26B43"/>
          </p15:clr>
        </p15:guide>
        <p15:guide id="23" pos="4614">
          <p15:clr>
            <a:srgbClr val="F26B43"/>
          </p15:clr>
        </p15:guide>
        <p15:guide id="24" pos="5031">
          <p15:clr>
            <a:srgbClr val="F26B43"/>
          </p15:clr>
        </p15:guide>
        <p15:guide id="25" pos="5100">
          <p15:clr>
            <a:srgbClr val="F26B43"/>
          </p15:clr>
        </p15:guide>
        <p15:guide id="26" pos="5586">
          <p15:clr>
            <a:srgbClr val="F26B43"/>
          </p15:clr>
        </p15:guide>
        <p15:guide id="27" pos="5517">
          <p15:clr>
            <a:srgbClr val="F26B43"/>
          </p15:clr>
        </p15:guide>
        <p15:guide id="30" orient="horz" pos="727" userDrawn="1">
          <p15:clr>
            <a:srgbClr val="F26B43"/>
          </p15:clr>
        </p15:guide>
        <p15:guide id="31" pos="416">
          <p15:clr>
            <a:srgbClr val="F26B43"/>
          </p15:clr>
        </p15:guide>
        <p15:guide id="32" pos="483">
          <p15:clr>
            <a:srgbClr val="F26B43"/>
          </p15:clr>
        </p15:guide>
        <p15:guide id="33" pos="903">
          <p15:clr>
            <a:srgbClr val="F26B43"/>
          </p15:clr>
        </p15:guide>
        <p15:guide id="34" pos="971">
          <p15:clr>
            <a:srgbClr val="F26B43"/>
          </p15:clr>
        </p15:guide>
        <p15:guide id="35" pos="1389">
          <p15:clr>
            <a:srgbClr val="F26B43"/>
          </p15:clr>
        </p15:guide>
        <p15:guide id="36" pos="1457">
          <p15:clr>
            <a:srgbClr val="F26B43"/>
          </p15:clr>
        </p15:guide>
        <p15:guide id="37" pos="1875">
          <p15:clr>
            <a:srgbClr val="F26B43"/>
          </p15:clr>
        </p15:guide>
        <p15:guide id="38" pos="1941">
          <p15:clr>
            <a:srgbClr val="F26B43"/>
          </p15:clr>
        </p15:guide>
        <p15:guide id="39" pos="2358">
          <p15:clr>
            <a:srgbClr val="F26B43"/>
          </p15:clr>
        </p15:guide>
        <p15:guide id="40" pos="2429">
          <p15:clr>
            <a:srgbClr val="F26B43"/>
          </p15:clr>
        </p15:guide>
        <p15:guide id="41" pos="2847">
          <p15:clr>
            <a:srgbClr val="F26B43"/>
          </p15:clr>
        </p15:guide>
        <p15:guide id="42" pos="2913">
          <p15:clr>
            <a:srgbClr val="F26B43"/>
          </p15:clr>
        </p15:guide>
        <p15:guide id="43" pos="3330">
          <p15:clr>
            <a:srgbClr val="F26B43"/>
          </p15:clr>
        </p15:guide>
        <p15:guide id="44" pos="3398">
          <p15:clr>
            <a:srgbClr val="F26B43"/>
          </p15:clr>
        </p15:guide>
        <p15:guide id="45" pos="4302">
          <p15:clr>
            <a:srgbClr val="F26B43"/>
          </p15:clr>
        </p15:guide>
        <p15:guide id="46" pos="4373">
          <p15:clr>
            <a:srgbClr val="F26B43"/>
          </p15:clr>
        </p15:guide>
        <p15:guide id="47" pos="4787">
          <p15:clr>
            <a:srgbClr val="F26B43"/>
          </p15:clr>
        </p15:guide>
        <p15:guide id="48" pos="4859">
          <p15:clr>
            <a:srgbClr val="F26B43"/>
          </p15:clr>
        </p15:guide>
        <p15:guide id="49" pos="5274">
          <p15:clr>
            <a:srgbClr val="F26B43"/>
          </p15:clr>
        </p15:guide>
        <p15:guide id="50" pos="5345">
          <p15:clr>
            <a:srgbClr val="F26B43"/>
          </p15:clr>
        </p15:guide>
        <p15:guide id="51" orient="horz" pos="3612">
          <p15:clr>
            <a:srgbClr val="F26B43"/>
          </p15:clr>
        </p15:guide>
        <p15:guide id="52" orient="horz" pos="3838">
          <p15:clr>
            <a:srgbClr val="F26B43"/>
          </p15:clr>
        </p15:guide>
        <p15:guide id="53" orient="horz" pos="935">
          <p15:clr>
            <a:srgbClr val="F26B43"/>
          </p15:clr>
        </p15:guide>
        <p15:guide id="58" orient="horz" pos="221" userDrawn="1">
          <p15:clr>
            <a:srgbClr val="F26B43"/>
          </p15:clr>
        </p15:guide>
        <p15:guide id="59" orient="horz" pos="3962" userDrawn="1">
          <p15:clr>
            <a:srgbClr val="F26B43"/>
          </p15:clr>
        </p15:guide>
        <p15:guide id="60" orient="horz" pos="4167" userDrawn="1">
          <p15:clr>
            <a:srgbClr val="F26B43"/>
          </p15:clr>
        </p15:guide>
        <p15:guide id="61" orient="horz" pos="619" userDrawn="1">
          <p15:clr>
            <a:srgbClr val="F26B43"/>
          </p15:clr>
        </p15:guide>
        <p15:guide id="62" orient="horz" pos="490" userDrawn="1">
          <p15:clr>
            <a:srgbClr val="F26B43"/>
          </p15:clr>
        </p15:guide>
        <p15:guide id="63" orient="horz" pos="40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sdoc.cogsci.nl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project.org/" TargetMode="External"/><Relationship Id="rId2" Type="http://schemas.openxmlformats.org/officeDocument/2006/relationships/hyperlink" Target="https://www.mathworks.com/campaigns/products/trials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posit.co/downloads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ariance_inflation_facto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766763" y="3590952"/>
            <a:ext cx="7981949" cy="346638"/>
          </a:xfrm>
        </p:spPr>
        <p:txBody>
          <a:bodyPr/>
          <a:lstStyle/>
          <a:p>
            <a:pPr marL="12700" indent="0">
              <a:buNone/>
            </a:pPr>
            <a:r>
              <a:rPr lang="de-DE" dirty="0">
                <a:solidFill>
                  <a:schemeClr val="bg1"/>
                </a:solidFill>
              </a:rPr>
              <a:t>Stefan Scherbaum, Martin </a:t>
            </a:r>
            <a:r>
              <a:rPr lang="de-DE" dirty="0" err="1">
                <a:solidFill>
                  <a:schemeClr val="bg1"/>
                </a:solidFill>
              </a:rPr>
              <a:t>Schoemann</a:t>
            </a:r>
            <a:endParaRPr lang="de-DE" dirty="0">
              <a:solidFill>
                <a:schemeClr val="bg1"/>
              </a:solidFill>
            </a:endParaRPr>
          </a:p>
          <a:p>
            <a:pPr marL="12700" indent="0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6763" y="3964548"/>
            <a:ext cx="7981949" cy="972108"/>
          </a:xfrm>
        </p:spPr>
        <p:txBody>
          <a:bodyPr/>
          <a:lstStyle/>
          <a:p>
            <a:r>
              <a:rPr lang="en-US" dirty="0"/>
              <a:t>Tracking the embodied dynamics of cognition using computer mouse tracking</a:t>
            </a:r>
            <a:endParaRPr lang="de-DE" dirty="0"/>
          </a:p>
        </p:txBody>
      </p:sp>
      <p:sp>
        <p:nvSpPr>
          <p:cNvPr id="4" name="Textplatzhalter 1"/>
          <p:cNvSpPr txBox="1">
            <a:spLocks/>
          </p:cNvSpPr>
          <p:nvPr/>
        </p:nvSpPr>
        <p:spPr>
          <a:xfrm>
            <a:off x="766763" y="5057833"/>
            <a:ext cx="7981949" cy="346638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266700" indent="-2540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>
                    <a:alpha val="80000"/>
                  </a:schemeClr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542925" indent="17780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720725" indent="266700" algn="l" defTabSz="914400" rtl="0" eaLnBrk="1" latinLnBrk="0" hangingPunct="1">
              <a:spcBef>
                <a:spcPts val="3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20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898525" indent="-1778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de-DE" b="1" dirty="0" err="1"/>
              <a:t>Interdisciplinary</a:t>
            </a:r>
            <a:r>
              <a:rPr lang="de-DE" b="1" dirty="0"/>
              <a:t> </a:t>
            </a:r>
            <a:r>
              <a:rPr lang="de-DE" b="1"/>
              <a:t>College </a:t>
            </a:r>
            <a:r>
              <a:rPr lang="de-DE" b="1" smtClean="0"/>
              <a:t>2023</a:t>
            </a:r>
            <a:endParaRPr lang="de-DE" dirty="0"/>
          </a:p>
          <a:p>
            <a:pPr marL="12700" indent="0">
              <a:buFont typeface="Arial" panose="020B0604020202020204" pitchFamily="34" charset="0"/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1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323357" y="5351721"/>
            <a:ext cx="498012" cy="252940"/>
          </a:xfrm>
          <a:prstGeom prst="rect">
            <a:avLst/>
          </a:prstGeom>
          <a:solidFill>
            <a:srgbClr val="000000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449537" y="539611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10" name="Textfeld 9"/>
          <p:cNvSpPr txBox="1"/>
          <p:nvPr/>
        </p:nvSpPr>
        <p:spPr>
          <a:xfrm>
            <a:off x="6790188" y="5036175"/>
            <a:ext cx="1805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clicking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a </a:t>
            </a:r>
            <a:r>
              <a:rPr lang="de-DE" dirty="0" err="1" smtClean="0"/>
              <a:t>trial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45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439013" y="518381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6200000">
            <a:off x="4518660" y="5398770"/>
            <a:ext cx="17526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/>
        </p:nvCxnSpPr>
        <p:spPr>
          <a:xfrm>
            <a:off x="2518011" y="5176520"/>
            <a:ext cx="410870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614015" y="5091597"/>
            <a:ext cx="222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movement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949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439013" y="503903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6200000">
            <a:off x="4518660" y="5276850"/>
            <a:ext cx="17526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/>
        </p:nvCxnSpPr>
        <p:spPr>
          <a:xfrm>
            <a:off x="2518011" y="5176520"/>
            <a:ext cx="4108704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257915" y="3895266"/>
            <a:ext cx="6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6614015" y="4699404"/>
            <a:ext cx="2541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reaching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criterion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(</a:t>
            </a:r>
            <a:r>
              <a:rPr lang="de-DE" dirty="0" err="1" smtClean="0"/>
              <a:t>speed</a:t>
            </a:r>
            <a:r>
              <a:rPr lang="de-DE" dirty="0" smtClean="0"/>
              <a:t>/time/</a:t>
            </a:r>
            <a:r>
              <a:rPr lang="de-DE" dirty="0" err="1" smtClean="0"/>
              <a:t>position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003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4126469" y="428761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4034007">
            <a:off x="4175875" y="4766308"/>
            <a:ext cx="81534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257915" y="3895266"/>
            <a:ext cx="6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6675105" y="4054145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decision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3930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AutoShape 7"/>
          <p:cNvSpPr>
            <a:spLocks noChangeArrowheads="1"/>
          </p:cNvSpPr>
          <p:nvPr/>
        </p:nvSpPr>
        <p:spPr bwMode="auto">
          <a:xfrm rot="13645171">
            <a:off x="5471779" y="3196797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9" name="Eingekerbter Pfeil nach rechts 8"/>
          <p:cNvSpPr/>
          <p:nvPr/>
        </p:nvSpPr>
        <p:spPr>
          <a:xfrm rot="14034007">
            <a:off x="4175875" y="4766308"/>
            <a:ext cx="815340" cy="182880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2530711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5706074" y="2836672"/>
            <a:ext cx="907941" cy="390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3257915" y="3895266"/>
            <a:ext cx="6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11" name="Eingekerbter Pfeil nach rechts 10"/>
          <p:cNvSpPr/>
          <p:nvPr/>
        </p:nvSpPr>
        <p:spPr>
          <a:xfrm rot="19030101">
            <a:off x="4182436" y="3685673"/>
            <a:ext cx="1430379" cy="205226"/>
          </a:xfrm>
          <a:prstGeom prst="notchedRightArrow">
            <a:avLst/>
          </a:prstGeom>
          <a:solidFill>
            <a:srgbClr val="000000"/>
          </a:solidFill>
          <a:ln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6665450" y="2903650"/>
            <a:ext cx="2422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r</a:t>
            </a:r>
            <a:r>
              <a:rPr lang="de-DE" dirty="0" err="1" smtClean="0"/>
              <a:t>eaching</a:t>
            </a:r>
            <a:r>
              <a:rPr lang="de-DE" dirty="0" smtClean="0"/>
              <a:t> </a:t>
            </a:r>
            <a:r>
              <a:rPr lang="de-DE" dirty="0" err="1" smtClean="0"/>
              <a:t>response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box </a:t>
            </a:r>
            <a:r>
              <a:rPr lang="de-DE" dirty="0" err="1" smtClean="0"/>
              <a:t>for</a:t>
            </a:r>
            <a:r>
              <a:rPr lang="de-DE" dirty="0" smtClean="0"/>
              <a:t> final </a:t>
            </a:r>
            <a:r>
              <a:rPr lang="de-DE" dirty="0" err="1" smtClean="0"/>
              <a:t>decision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793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infer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8185"/>
            <a:ext cx="9191625" cy="213350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390640" y="5542172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Schoemann</a:t>
            </a:r>
            <a:r>
              <a:rPr lang="de-DE" dirty="0" smtClean="0"/>
              <a:t> et al, 2020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59" y="3378164"/>
            <a:ext cx="7317105" cy="2109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Other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1800" dirty="0" smtClean="0"/>
              <a:t>More </a:t>
            </a:r>
            <a:r>
              <a:rPr lang="de-DE" sz="1800" dirty="0" err="1" smtClean="0"/>
              <a:t>than</a:t>
            </a:r>
            <a:r>
              <a:rPr lang="de-DE" sz="1800" dirty="0" smtClean="0"/>
              <a:t> 2 </a:t>
            </a:r>
            <a:r>
              <a:rPr lang="de-DE" sz="1800" dirty="0" err="1" smtClean="0"/>
              <a:t>options</a:t>
            </a:r>
            <a:r>
              <a:rPr lang="de-DE" sz="1800" dirty="0" smtClean="0"/>
              <a:t>			Mouse </a:t>
            </a:r>
            <a:r>
              <a:rPr lang="de-DE" sz="1800" dirty="0" err="1" smtClean="0"/>
              <a:t>tracking</a:t>
            </a:r>
            <a:r>
              <a:rPr lang="de-DE" sz="1800" dirty="0" smtClean="0"/>
              <a:t> </a:t>
            </a:r>
            <a:r>
              <a:rPr lang="de-DE" sz="1800" dirty="0" err="1" smtClean="0"/>
              <a:t>as</a:t>
            </a:r>
            <a:r>
              <a:rPr lang="de-DE" sz="1800" dirty="0" smtClean="0"/>
              <a:t> </a:t>
            </a:r>
            <a:r>
              <a:rPr lang="de-DE" sz="1800" dirty="0" err="1" smtClean="0"/>
              <a:t>eye</a:t>
            </a:r>
            <a:r>
              <a:rPr lang="de-DE" sz="1800" dirty="0" smtClean="0"/>
              <a:t> </a:t>
            </a:r>
            <a:r>
              <a:rPr lang="de-DE" sz="1800" dirty="0" err="1" smtClean="0"/>
              <a:t>tracking</a:t>
            </a:r>
            <a:endParaRPr lang="de-DE" sz="1800" dirty="0" smtClean="0"/>
          </a:p>
          <a:p>
            <a:endParaRPr lang="de-DE" sz="1800" dirty="0"/>
          </a:p>
          <a:p>
            <a:endParaRPr lang="de-DE" sz="1800" dirty="0" smtClean="0"/>
          </a:p>
          <a:p>
            <a:endParaRPr lang="de-DE" sz="1800" dirty="0" smtClean="0"/>
          </a:p>
          <a:p>
            <a:endParaRPr lang="de-DE" sz="1800" dirty="0"/>
          </a:p>
          <a:p>
            <a:endParaRPr lang="de-DE" sz="1800" dirty="0" smtClean="0"/>
          </a:p>
          <a:p>
            <a:r>
              <a:rPr lang="de-DE" sz="1800" dirty="0" smtClean="0"/>
              <a:t>Micro </a:t>
            </a:r>
            <a:r>
              <a:rPr lang="de-DE" sz="1800" dirty="0" err="1" smtClean="0"/>
              <a:t>mouse</a:t>
            </a:r>
            <a:r>
              <a:rPr lang="de-DE" sz="1800" dirty="0" smtClean="0"/>
              <a:t> </a:t>
            </a:r>
            <a:r>
              <a:rPr lang="de-DE" sz="1800" dirty="0" err="1" smtClean="0"/>
              <a:t>tracking</a:t>
            </a:r>
            <a:r>
              <a:rPr lang="de-DE" sz="1800" dirty="0" smtClean="0"/>
              <a:t>			Long(er) </a:t>
            </a:r>
            <a:r>
              <a:rPr lang="de-DE" sz="1800" dirty="0" err="1" smtClean="0"/>
              <a:t>term</a:t>
            </a:r>
            <a:r>
              <a:rPr lang="de-DE" sz="1800" dirty="0" smtClean="0"/>
              <a:t> </a:t>
            </a:r>
            <a:r>
              <a:rPr lang="de-DE" sz="1800" dirty="0" err="1" smtClean="0"/>
              <a:t>mouse</a:t>
            </a:r>
            <a:r>
              <a:rPr lang="de-DE" sz="1800" dirty="0" smtClean="0"/>
              <a:t> </a:t>
            </a:r>
            <a:r>
              <a:rPr lang="de-DE" sz="1800" dirty="0" err="1" smtClean="0"/>
              <a:t>tracking</a:t>
            </a:r>
            <a:endParaRPr lang="de-DE" sz="18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18" y="1551008"/>
            <a:ext cx="4279513" cy="1732024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5753322" y="3313784"/>
            <a:ext cx="2643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  <a:latin typeface="Open Sans" panose="020B0606030504020204" pitchFamily="34" charset="0"/>
              </a:rPr>
              <a:t>Navalpakkam, Churchill, 2012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8" y="4051723"/>
            <a:ext cx="2255044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>
          <a:xfrm>
            <a:off x="906935" y="5767889"/>
            <a:ext cx="20906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Scherbaum et al., 2013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322" y="4051723"/>
            <a:ext cx="2095015" cy="1632366"/>
          </a:xfrm>
          <a:prstGeom prst="rect">
            <a:avLst/>
          </a:prstGeom>
        </p:spPr>
      </p:pic>
      <p:sp>
        <p:nvSpPr>
          <p:cNvPr id="11" name="Rechteck 10"/>
          <p:cNvSpPr/>
          <p:nvPr/>
        </p:nvSpPr>
        <p:spPr>
          <a:xfrm>
            <a:off x="5464950" y="5774019"/>
            <a:ext cx="2671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Vallacher</a:t>
            </a:r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, Geert, Nowak, 2015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94" y="1551008"/>
            <a:ext cx="1747061" cy="1750935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742528" y="3313784"/>
            <a:ext cx="26732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Travers, </a:t>
            </a:r>
            <a:r>
              <a:rPr lang="de-DE" sz="1400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Rolison</a:t>
            </a:r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, </a:t>
            </a:r>
            <a:r>
              <a:rPr lang="de-DE" sz="1400" dirty="0" err="1" smtClean="0">
                <a:solidFill>
                  <a:schemeClr val="tx2"/>
                </a:solidFill>
                <a:latin typeface="Open Sans" panose="020B0606030504020204" pitchFamily="34" charset="0"/>
              </a:rPr>
              <a:t>Feeney</a:t>
            </a:r>
            <a:r>
              <a:rPr lang="de-DE" sz="1400" dirty="0" smtClean="0">
                <a:solidFill>
                  <a:schemeClr val="tx2"/>
                </a:solidFill>
                <a:latin typeface="Open Sans" panose="020B0606030504020204" pitchFamily="34" charset="0"/>
              </a:rPr>
              <a:t>, 2016</a:t>
            </a:r>
            <a:endParaRPr lang="de-DE" sz="1400" dirty="0">
              <a:solidFill>
                <a:schemeClr val="tx2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1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25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Introductory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Monday</a:t>
            </a:r>
            <a:r>
              <a:rPr lang="de-DE" sz="1800" dirty="0"/>
              <a:t>, </a:t>
            </a:r>
            <a:r>
              <a:rPr lang="de-DE" sz="1800" dirty="0" smtClean="0"/>
              <a:t>14.30-16.00, i.e., </a:t>
            </a:r>
            <a:r>
              <a:rPr lang="de-DE" sz="1800" dirty="0" err="1" smtClean="0"/>
              <a:t>now</a:t>
            </a:r>
            <a:r>
              <a:rPr lang="de-DE" sz="1800" dirty="0" smtClean="0"/>
              <a:t> :))</a:t>
            </a:r>
          </a:p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Performing</a:t>
            </a:r>
            <a:r>
              <a:rPr lang="de-DE" dirty="0" smtClean="0"/>
              <a:t> an </a:t>
            </a:r>
            <a:r>
              <a:rPr lang="de-DE" dirty="0" err="1" smtClean="0"/>
              <a:t>experiment</a:t>
            </a:r>
            <a:r>
              <a:rPr lang="de-DE" dirty="0" smtClean="0"/>
              <a:t> &amp; </a:t>
            </a:r>
            <a:r>
              <a:rPr lang="de-DE" dirty="0" err="1" smtClean="0"/>
              <a:t>discussing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Tuesday</a:t>
            </a:r>
            <a:r>
              <a:rPr lang="de-DE" sz="1800" dirty="0" smtClean="0"/>
              <a:t>, 11.00-12.30)</a:t>
            </a:r>
          </a:p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/>
              <a:t>-</a:t>
            </a:r>
            <a:r>
              <a:rPr lang="de-DE" dirty="0" smtClean="0"/>
              <a:t>tracking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sz="1800" dirty="0"/>
              <a:t>(</a:t>
            </a:r>
            <a:r>
              <a:rPr lang="de-DE" sz="1800" dirty="0" err="1"/>
              <a:t>Tuesday</a:t>
            </a:r>
            <a:r>
              <a:rPr lang="de-DE" sz="1800" dirty="0"/>
              <a:t>, </a:t>
            </a:r>
            <a:r>
              <a:rPr lang="de-DE" sz="1800" dirty="0" smtClean="0"/>
              <a:t>16.30-18.00)</a:t>
            </a:r>
            <a:endParaRPr lang="de-DE" dirty="0" smtClean="0"/>
          </a:p>
          <a:p>
            <a:pPr marL="469900" indent="-457200">
              <a:buFont typeface="+mj-lt"/>
              <a:buAutoNum type="arabicPeriod"/>
            </a:pPr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/>
              <a:t>&amp;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sz="1800" dirty="0" smtClean="0"/>
              <a:t>(</a:t>
            </a:r>
            <a:r>
              <a:rPr lang="de-DE" sz="1800" dirty="0" err="1" smtClean="0"/>
              <a:t>Wednesday</a:t>
            </a:r>
            <a:r>
              <a:rPr lang="de-DE" sz="1800" dirty="0" smtClean="0"/>
              <a:t>, 11.00-12.30)</a:t>
            </a:r>
          </a:p>
          <a:p>
            <a:pPr marL="469900" indent="-457200">
              <a:buFont typeface="+mj-lt"/>
              <a:buAutoNum type="arabicPeriod"/>
            </a:pPr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3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Performing</a:t>
            </a:r>
            <a:r>
              <a:rPr lang="de-DE" dirty="0" smtClean="0"/>
              <a:t> an </a:t>
            </a:r>
            <a:r>
              <a:rPr lang="de-DE" dirty="0" err="1" smtClean="0"/>
              <a:t>experiment</a:t>
            </a:r>
            <a:r>
              <a:rPr lang="de-DE" dirty="0" smtClean="0"/>
              <a:t> &amp; </a:t>
            </a:r>
            <a:r>
              <a:rPr lang="de-DE" dirty="0" err="1"/>
              <a:t>d</a:t>
            </a:r>
            <a:r>
              <a:rPr lang="de-DE" dirty="0" err="1" smtClean="0"/>
              <a:t>iscussing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experiments</a:t>
            </a:r>
            <a:r>
              <a:rPr lang="de-DE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Tuesday</a:t>
            </a:r>
            <a:r>
              <a:rPr lang="de-DE" sz="1800" dirty="0"/>
              <a:t>, 11.00-12.30</a:t>
            </a:r>
            <a:r>
              <a:rPr lang="de-DE" sz="1800" dirty="0" smtClean="0"/>
              <a:t>)</a:t>
            </a:r>
          </a:p>
          <a:p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present</a:t>
            </a:r>
            <a:r>
              <a:rPr lang="de-DE" dirty="0" smtClean="0"/>
              <a:t> a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You</a:t>
            </a:r>
            <a:r>
              <a:rPr lang="de-DE" dirty="0" smtClean="0"/>
              <a:t> will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experimental </a:t>
            </a:r>
            <a:r>
              <a:rPr lang="de-DE" dirty="0" err="1" smtClean="0"/>
              <a:t>ideas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Find 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brainstorm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/>
              <a:t/>
            </a:r>
            <a:br>
              <a:rPr lang="de-DE" dirty="0"/>
            </a:br>
            <a:r>
              <a:rPr lang="de-DE" sz="1600" dirty="0"/>
              <a:t>https://drive.google.com/drive/folders/14XsqqMNp_30vliT2osjegT-ocYrxYAVM?usp=sharing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 	Laptop </a:t>
            </a:r>
            <a:r>
              <a:rPr lang="de-DE" dirty="0" err="1" smtClean="0"/>
              <a:t>with</a:t>
            </a:r>
            <a:r>
              <a:rPr lang="de-DE" dirty="0"/>
              <a:t> </a:t>
            </a:r>
            <a:r>
              <a:rPr lang="de-DE" dirty="0" smtClean="0"/>
              <a:t>Wifi &amp; Google </a:t>
            </a:r>
            <a:r>
              <a:rPr lang="de-DE" dirty="0" err="1"/>
              <a:t>s</a:t>
            </a:r>
            <a:r>
              <a:rPr lang="de-DE" dirty="0" err="1" smtClean="0"/>
              <a:t>lides</a:t>
            </a:r>
            <a:r>
              <a:rPr lang="de-DE" dirty="0" smtClean="0"/>
              <a:t> link</a:t>
            </a:r>
            <a:br>
              <a:rPr lang="de-DE" dirty="0" smtClean="0"/>
            </a:br>
            <a:r>
              <a:rPr lang="de-DE" dirty="0" smtClean="0"/>
              <a:t>			(</a:t>
            </a:r>
            <a:r>
              <a:rPr lang="de-DE" dirty="0" err="1" smtClean="0"/>
              <a:t>OpenSesame</a:t>
            </a:r>
            <a:r>
              <a:rPr lang="de-DE" dirty="0" smtClean="0"/>
              <a:t> </a:t>
            </a:r>
            <a:r>
              <a:rPr lang="de-DE" dirty="0" err="1" smtClean="0"/>
              <a:t>installed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sz="1600" dirty="0" smtClean="0"/>
              <a:t>			(</a:t>
            </a:r>
            <a:r>
              <a:rPr lang="de-DE" sz="1600" dirty="0">
                <a:hlinkClick r:id="rId2"/>
              </a:rPr>
              <a:t>https://osdoc.cogsci.nl</a:t>
            </a:r>
            <a:r>
              <a:rPr lang="de-DE" sz="1600" dirty="0" smtClean="0">
                <a:hlinkClick r:id="rId2"/>
              </a:rPr>
              <a:t>/</a:t>
            </a:r>
            <a:r>
              <a:rPr lang="de-DE" sz="1600" dirty="0" smtClean="0"/>
              <a:t>)</a:t>
            </a:r>
            <a:endParaRPr lang="de-DE" sz="1600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875" y="5388750"/>
            <a:ext cx="373732" cy="3737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607" y="2402681"/>
            <a:ext cx="19526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7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find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slides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925975" y="1182652"/>
            <a:ext cx="7832989" cy="4249738"/>
          </a:xfrm>
        </p:spPr>
        <p:txBody>
          <a:bodyPr/>
          <a:lstStyle/>
          <a:p>
            <a:r>
              <a:rPr lang="de-DE" dirty="0" smtClean="0"/>
              <a:t> </a:t>
            </a:r>
          </a:p>
          <a:p>
            <a:r>
              <a:rPr lang="de-DE" dirty="0" smtClean="0"/>
              <a:t>  https</a:t>
            </a:r>
            <a:r>
              <a:rPr lang="de-DE" dirty="0"/>
              <a:t>://github.com/mschoemann/ik2023_mc2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50" y="1612638"/>
            <a:ext cx="542925" cy="50482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94" y="2483974"/>
            <a:ext cx="2836461" cy="28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Analyzing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Tuesday</a:t>
            </a:r>
            <a:r>
              <a:rPr lang="de-DE" sz="1800" dirty="0"/>
              <a:t>, 16.30-18.00</a:t>
            </a:r>
            <a:r>
              <a:rPr lang="de-DE" sz="1800" dirty="0" smtClean="0"/>
              <a:t>)</a:t>
            </a:r>
          </a:p>
          <a:p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analyze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dig</a:t>
            </a:r>
            <a:r>
              <a:rPr lang="de-DE" dirty="0" smtClean="0"/>
              <a:t> </a:t>
            </a:r>
            <a:r>
              <a:rPr lang="de-DE" dirty="0" err="1" smtClean="0"/>
              <a:t>deeper</a:t>
            </a:r>
            <a:r>
              <a:rPr lang="de-DE" dirty="0" smtClean="0"/>
              <a:t>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in </a:t>
            </a:r>
            <a:r>
              <a:rPr lang="de-DE" dirty="0" err="1" smtClean="0"/>
              <a:t>groups</a:t>
            </a:r>
            <a:endParaRPr lang="de-DE" dirty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 smtClean="0">
              <a:sym typeface="Wingdings" panose="05000000000000000000" pitchFamily="2" charset="2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 smtClean="0">
              <a:sym typeface="Wingdings" panose="05000000000000000000" pitchFamily="2" charset="2"/>
            </a:endParaRP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>
                <a:sym typeface="Wingdings" panose="05000000000000000000" pitchFamily="2" charset="2"/>
              </a:rPr>
              <a:t>What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you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need</a:t>
            </a:r>
            <a:r>
              <a:rPr lang="de-DE" dirty="0" smtClean="0">
                <a:sym typeface="Wingdings" panose="05000000000000000000" pitchFamily="2" charset="2"/>
              </a:rPr>
              <a:t>: 	Laptop </a:t>
            </a:r>
            <a:r>
              <a:rPr lang="de-DE" dirty="0" err="1" smtClean="0">
                <a:sym typeface="Wingdings" panose="05000000000000000000" pitchFamily="2" charset="2"/>
              </a:rPr>
              <a:t>with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Matlab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b="1" dirty="0" smtClean="0">
                <a:sym typeface="Wingdings" panose="05000000000000000000" pitchFamily="2" charset="2"/>
              </a:rPr>
              <a:t>R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installed</a:t>
            </a:r>
            <a:r>
              <a:rPr lang="de-DE" dirty="0">
                <a:sym typeface="Wingdings" panose="05000000000000000000" pitchFamily="2" charset="2"/>
              </a:rPr>
              <a:t/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			</a:t>
            </a:r>
            <a:r>
              <a:rPr lang="de-DE" sz="1400" dirty="0">
                <a:sym typeface="Wingdings" panose="05000000000000000000" pitchFamily="2" charset="2"/>
              </a:rPr>
              <a:t>(</a:t>
            </a:r>
            <a:r>
              <a:rPr lang="de-DE" sz="1400" dirty="0">
                <a:sym typeface="Wingdings" panose="05000000000000000000" pitchFamily="2" charset="2"/>
                <a:hlinkClick r:id="rId2"/>
              </a:rPr>
              <a:t>https://</a:t>
            </a:r>
            <a:r>
              <a:rPr lang="de-DE" sz="1400" dirty="0" smtClean="0">
                <a:sym typeface="Wingdings" panose="05000000000000000000" pitchFamily="2" charset="2"/>
                <a:hlinkClick r:id="rId2"/>
              </a:rPr>
              <a:t>www.mathworks.com/campaigns/products/trials.html</a:t>
            </a:r>
            <a:r>
              <a:rPr lang="de-DE" sz="1400" dirty="0" smtClean="0">
                <a:sym typeface="Wingdings" panose="05000000000000000000" pitchFamily="2" charset="2"/>
              </a:rPr>
              <a:t>)</a:t>
            </a:r>
            <a:r>
              <a:rPr lang="de-DE" sz="1400" dirty="0">
                <a:sym typeface="Wingdings" panose="05000000000000000000" pitchFamily="2" charset="2"/>
              </a:rPr>
              <a:t/>
            </a:r>
            <a:br>
              <a:rPr lang="de-DE" sz="1400" dirty="0">
                <a:sym typeface="Wingdings" panose="05000000000000000000" pitchFamily="2" charset="2"/>
              </a:rPr>
            </a:br>
            <a:r>
              <a:rPr lang="de-DE" sz="1400" dirty="0">
                <a:sym typeface="Wingdings" panose="05000000000000000000" pitchFamily="2" charset="2"/>
              </a:rPr>
              <a:t>			(</a:t>
            </a:r>
            <a:r>
              <a:rPr lang="de-DE" sz="1400" dirty="0">
                <a:sym typeface="Wingdings" panose="05000000000000000000" pitchFamily="2" charset="2"/>
                <a:hlinkClick r:id="rId3"/>
              </a:rPr>
              <a:t>https://www.r-project.org</a:t>
            </a:r>
            <a:r>
              <a:rPr lang="de-DE" sz="1400" dirty="0" smtClean="0">
                <a:sym typeface="Wingdings" panose="05000000000000000000" pitchFamily="2" charset="2"/>
                <a:hlinkClick r:id="rId3"/>
              </a:rPr>
              <a:t>/</a:t>
            </a:r>
            <a:r>
              <a:rPr lang="de-DE" sz="1400" dirty="0" smtClean="0">
                <a:sym typeface="Wingdings" panose="05000000000000000000" pitchFamily="2" charset="2"/>
              </a:rPr>
              <a:t> | </a:t>
            </a:r>
            <a:r>
              <a:rPr lang="de-DE" sz="1400" dirty="0" smtClean="0">
                <a:sym typeface="Wingdings" panose="05000000000000000000" pitchFamily="2" charset="2"/>
                <a:hlinkClick r:id="rId4"/>
              </a:rPr>
              <a:t>https</a:t>
            </a:r>
            <a:r>
              <a:rPr lang="de-DE" sz="1400" dirty="0">
                <a:sym typeface="Wingdings" panose="05000000000000000000" pitchFamily="2" charset="2"/>
                <a:hlinkClick r:id="rId4"/>
              </a:rPr>
              <a:t>://posit.co/downloads</a:t>
            </a:r>
            <a:r>
              <a:rPr lang="de-DE" sz="1400" dirty="0" smtClean="0">
                <a:sym typeface="Wingdings" panose="05000000000000000000" pitchFamily="2" charset="2"/>
                <a:hlinkClick r:id="rId4"/>
              </a:rPr>
              <a:t>/</a:t>
            </a:r>
            <a:r>
              <a:rPr lang="de-DE" sz="1400" dirty="0" smtClean="0">
                <a:sym typeface="Wingdings" panose="05000000000000000000" pitchFamily="2" charset="2"/>
              </a:rPr>
              <a:t>)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366" y="3982720"/>
            <a:ext cx="1011493" cy="78390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876" y="3995737"/>
            <a:ext cx="856544" cy="7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Course Syllabus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Presentation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experiment</a:t>
            </a:r>
            <a:r>
              <a:rPr lang="de-DE" dirty="0" smtClean="0"/>
              <a:t> </a:t>
            </a:r>
            <a:r>
              <a:rPr lang="de-DE" dirty="0" err="1" smtClean="0"/>
              <a:t>ideas</a:t>
            </a:r>
            <a:r>
              <a:rPr lang="de-DE" dirty="0" smtClean="0"/>
              <a:t> &amp;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r>
              <a:rPr lang="de-DE" sz="1800" dirty="0" smtClean="0"/>
              <a:t> </a:t>
            </a:r>
            <a:r>
              <a:rPr lang="de-DE" sz="1800" dirty="0"/>
              <a:t>(</a:t>
            </a:r>
            <a:r>
              <a:rPr lang="de-DE" sz="1800" dirty="0" err="1"/>
              <a:t>Wednesday</a:t>
            </a:r>
            <a:r>
              <a:rPr lang="de-DE" sz="1800" dirty="0"/>
              <a:t>, 11.00-12.30</a:t>
            </a:r>
            <a:r>
              <a:rPr lang="de-DE" sz="1800" dirty="0" smtClean="0"/>
              <a:t>)</a:t>
            </a:r>
          </a:p>
          <a:p>
            <a:endParaRPr lang="de-DE" dirty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see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discuss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short</a:t>
            </a:r>
            <a:r>
              <a:rPr lang="de-DE" dirty="0" smtClean="0"/>
              <a:t> </a:t>
            </a:r>
            <a:r>
              <a:rPr lang="de-DE" dirty="0" err="1" smtClean="0"/>
              <a:t>presentations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endParaRPr lang="de-DE" dirty="0"/>
          </a:p>
          <a:p>
            <a:pPr marL="885825" lvl="1" indent="-342900"/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designed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  <a:p>
            <a:pPr marL="885825" lvl="1" indent="-342900"/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implemented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endParaRPr lang="de-DE" dirty="0"/>
          </a:p>
          <a:p>
            <a:pPr marL="885825" lvl="1" indent="-342900"/>
            <a:r>
              <a:rPr lang="de-DE" dirty="0" err="1" smtClean="0"/>
              <a:t>Your</a:t>
            </a:r>
            <a:r>
              <a:rPr lang="de-DE" dirty="0" smtClean="0"/>
              <a:t> additional </a:t>
            </a:r>
            <a:r>
              <a:rPr lang="de-DE" dirty="0" err="1" smtClean="0"/>
              <a:t>results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Tuesday</a:t>
            </a:r>
            <a:endParaRPr lang="de-DE" dirty="0" smtClean="0"/>
          </a:p>
          <a:p>
            <a:pPr marL="885825" lvl="1" indent="-342900"/>
            <a:endParaRPr lang="de-DE" dirty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 Laptop &amp; Google </a:t>
            </a:r>
            <a:r>
              <a:rPr lang="de-DE" dirty="0" err="1" smtClean="0"/>
              <a:t>slides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4654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Course Syllabus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95287" y="839462"/>
            <a:ext cx="8373201" cy="4249738"/>
          </a:xfrm>
        </p:spPr>
        <p:txBody>
          <a:bodyPr/>
          <a:lstStyle/>
          <a:p>
            <a:r>
              <a:rPr lang="de-DE" sz="2000" dirty="0" err="1" smtClean="0"/>
              <a:t>Paths</a:t>
            </a:r>
            <a:r>
              <a:rPr lang="de-DE" sz="2000" dirty="0" smtClean="0"/>
              <a:t> </a:t>
            </a:r>
            <a:r>
              <a:rPr lang="de-DE" sz="2000" dirty="0" err="1" smtClean="0"/>
              <a:t>through</a:t>
            </a:r>
            <a:r>
              <a:rPr lang="de-DE" sz="2000" dirty="0" smtClean="0"/>
              <a:t> </a:t>
            </a:r>
            <a:r>
              <a:rPr lang="de-DE" sz="2000" dirty="0" err="1" smtClean="0"/>
              <a:t>this</a:t>
            </a:r>
            <a:r>
              <a:rPr lang="de-DE" sz="2000" dirty="0" smtClean="0"/>
              <a:t> </a:t>
            </a:r>
            <a:r>
              <a:rPr lang="de-DE" sz="2000" dirty="0" err="1" smtClean="0"/>
              <a:t>course</a:t>
            </a:r>
            <a:r>
              <a:rPr lang="de-DE" sz="2000" dirty="0" smtClean="0"/>
              <a:t>:</a:t>
            </a:r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starter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r>
              <a:rPr lang="de-DE" sz="2000" dirty="0" smtClean="0"/>
              <a:t>:</a:t>
            </a:r>
          </a:p>
          <a:p>
            <a:pPr marL="885825" lvl="1" indent="-342900"/>
            <a:r>
              <a:rPr lang="de-DE" sz="1600" dirty="0" smtClean="0"/>
              <a:t>Think </a:t>
            </a:r>
            <a:r>
              <a:rPr lang="de-DE" sz="1600" dirty="0" err="1" smtClean="0"/>
              <a:t>about</a:t>
            </a:r>
            <a:r>
              <a:rPr lang="de-DE" sz="1600" dirty="0" smtClean="0"/>
              <a:t> a potential </a:t>
            </a:r>
            <a:r>
              <a:rPr lang="de-DE" sz="1600" dirty="0" err="1" smtClean="0"/>
              <a:t>experiment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what</a:t>
            </a:r>
            <a:r>
              <a:rPr lang="de-DE" sz="1600" dirty="0" smtClean="0"/>
              <a:t> </a:t>
            </a:r>
            <a:r>
              <a:rPr lang="de-DE" sz="1600" dirty="0" err="1" smtClean="0"/>
              <a:t>you</a:t>
            </a:r>
            <a:r>
              <a:rPr lang="de-DE" sz="1600" dirty="0" smtClean="0"/>
              <a:t> </a:t>
            </a:r>
            <a:r>
              <a:rPr lang="de-DE" sz="1600" dirty="0" err="1" smtClean="0"/>
              <a:t>might</a:t>
            </a:r>
            <a:r>
              <a:rPr lang="de-DE" sz="1600" dirty="0" smtClean="0"/>
              <a:t> </a:t>
            </a:r>
            <a:r>
              <a:rPr lang="de-DE" sz="1600" dirty="0" err="1" smtClean="0"/>
              <a:t>need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consider</a:t>
            </a:r>
            <a:endParaRPr lang="de-DE" sz="1600" dirty="0" smtClean="0"/>
          </a:p>
          <a:p>
            <a:pPr marL="885825" lvl="1" indent="-342900"/>
            <a:r>
              <a:rPr lang="de-DE" sz="1600" dirty="0" smtClean="0"/>
              <a:t>Follow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play</a:t>
            </a:r>
            <a:r>
              <a:rPr lang="de-DE" sz="1600" dirty="0" smtClean="0"/>
              <a:t> </a:t>
            </a:r>
            <a:r>
              <a:rPr lang="de-DE" sz="1600" dirty="0" err="1" smtClean="0"/>
              <a:t>around</a:t>
            </a:r>
            <a:r>
              <a:rPr lang="de-DE" sz="1600" dirty="0" smtClean="0"/>
              <a:t> </a:t>
            </a:r>
            <a:r>
              <a:rPr lang="de-DE" sz="1600" dirty="0" err="1" smtClean="0"/>
              <a:t>with</a:t>
            </a:r>
            <a:r>
              <a:rPr lang="de-DE" sz="1600" dirty="0" smtClean="0"/>
              <a:t>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provided</a:t>
            </a:r>
            <a:r>
              <a:rPr lang="de-DE" sz="1600" dirty="0" smtClean="0"/>
              <a:t> </a:t>
            </a:r>
            <a:r>
              <a:rPr lang="de-DE" sz="1600" dirty="0" err="1" smtClean="0"/>
              <a:t>script</a:t>
            </a:r>
            <a:r>
              <a:rPr lang="de-DE" sz="1600" dirty="0" smtClean="0"/>
              <a:t>(s)</a:t>
            </a:r>
          </a:p>
          <a:p>
            <a:pPr marL="885825" lvl="1" indent="-342900"/>
            <a:r>
              <a:rPr lang="de-DE" sz="1600" dirty="0" err="1" smtClean="0"/>
              <a:t>Present</a:t>
            </a:r>
            <a:r>
              <a:rPr lang="de-DE" sz="1600" dirty="0" smtClean="0"/>
              <a:t> </a:t>
            </a:r>
            <a:r>
              <a:rPr lang="de-DE" sz="1600" dirty="0" err="1" smtClean="0"/>
              <a:t>your</a:t>
            </a:r>
            <a:r>
              <a:rPr lang="de-DE" sz="1600" dirty="0" smtClean="0"/>
              <a:t> </a:t>
            </a:r>
            <a:r>
              <a:rPr lang="de-DE" sz="1600" dirty="0" err="1" smtClean="0"/>
              <a:t>finalized</a:t>
            </a:r>
            <a:r>
              <a:rPr lang="de-DE" sz="1600" dirty="0" smtClean="0"/>
              <a:t> </a:t>
            </a:r>
            <a:r>
              <a:rPr lang="de-DE" sz="1600" dirty="0" err="1" smtClean="0"/>
              <a:t>ideas</a:t>
            </a:r>
            <a:endParaRPr lang="de-DE" sz="1600" dirty="0" smtClean="0"/>
          </a:p>
          <a:p>
            <a:r>
              <a:rPr lang="de-DE" sz="2000" dirty="0" smtClean="0"/>
              <a:t>The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science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endParaRPr lang="de-DE" sz="2000" dirty="0" smtClean="0"/>
          </a:p>
          <a:p>
            <a:pPr marL="885825" lvl="1" indent="-342900"/>
            <a:r>
              <a:rPr lang="de-DE" sz="1600" dirty="0"/>
              <a:t>Think </a:t>
            </a:r>
            <a:r>
              <a:rPr lang="de-DE" sz="1600" dirty="0" err="1"/>
              <a:t>about</a:t>
            </a:r>
            <a:r>
              <a:rPr lang="de-DE" sz="1600" dirty="0"/>
              <a:t> a potential </a:t>
            </a:r>
            <a:r>
              <a:rPr lang="de-DE" sz="1600" dirty="0" err="1"/>
              <a:t>experiment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you</a:t>
            </a:r>
            <a:r>
              <a:rPr lang="de-DE" sz="1600" dirty="0"/>
              <a:t> </a:t>
            </a:r>
            <a:r>
              <a:rPr lang="de-DE" sz="1600" dirty="0" err="1"/>
              <a:t>might</a:t>
            </a:r>
            <a:r>
              <a:rPr lang="de-DE" sz="1600" dirty="0"/>
              <a:t> </a:t>
            </a:r>
            <a:r>
              <a:rPr lang="de-DE" sz="1600" dirty="0" err="1"/>
              <a:t>need</a:t>
            </a:r>
            <a:r>
              <a:rPr lang="de-DE" sz="1600" dirty="0"/>
              <a:t> </a:t>
            </a:r>
            <a:r>
              <a:rPr lang="de-DE" sz="1600" dirty="0" err="1"/>
              <a:t>to</a:t>
            </a:r>
            <a:r>
              <a:rPr lang="de-DE" sz="1600" dirty="0"/>
              <a:t> </a:t>
            </a:r>
            <a:r>
              <a:rPr lang="de-DE" sz="1600" dirty="0" err="1" smtClean="0"/>
              <a:t>consider</a:t>
            </a:r>
            <a:endParaRPr lang="de-DE" sz="1600" dirty="0"/>
          </a:p>
          <a:p>
            <a:pPr marL="885825" lvl="1" indent="-342900"/>
            <a:r>
              <a:rPr lang="de-DE" sz="1600" dirty="0" err="1" smtClean="0"/>
              <a:t>Perform</a:t>
            </a:r>
            <a:r>
              <a:rPr lang="de-DE" sz="1600" dirty="0" smtClean="0"/>
              <a:t> </a:t>
            </a:r>
            <a:r>
              <a:rPr lang="de-DE" sz="1600" dirty="0" err="1" smtClean="0"/>
              <a:t>advanced</a:t>
            </a:r>
            <a:r>
              <a:rPr lang="de-DE" sz="1600" dirty="0" smtClean="0"/>
              <a:t> </a:t>
            </a:r>
            <a:r>
              <a:rPr lang="de-DE" sz="1600" dirty="0" err="1" smtClean="0"/>
              <a:t>analysis</a:t>
            </a:r>
            <a:r>
              <a:rPr lang="de-DE" sz="1600" dirty="0" smtClean="0"/>
              <a:t> on </a:t>
            </a:r>
            <a:r>
              <a:rPr lang="de-DE" sz="1600" dirty="0" err="1" smtClean="0"/>
              <a:t>the</a:t>
            </a:r>
            <a:r>
              <a:rPr lang="de-DE" sz="1600" dirty="0" smtClean="0"/>
              <a:t> </a:t>
            </a:r>
            <a:r>
              <a:rPr lang="de-DE" sz="1600" dirty="0" err="1" smtClean="0"/>
              <a:t>data</a:t>
            </a:r>
            <a:r>
              <a:rPr lang="de-DE" sz="1600" dirty="0" smtClean="0"/>
              <a:t> </a:t>
            </a:r>
            <a:r>
              <a:rPr lang="de-DE" sz="1600" dirty="0" err="1" smtClean="0"/>
              <a:t>provided</a:t>
            </a:r>
            <a:endParaRPr lang="de-DE" sz="1600" dirty="0" smtClean="0"/>
          </a:p>
          <a:p>
            <a:pPr marL="885825" lvl="1" indent="-342900"/>
            <a:r>
              <a:rPr lang="de-DE" sz="1600" dirty="0" err="1" smtClean="0"/>
              <a:t>Present</a:t>
            </a:r>
            <a:r>
              <a:rPr lang="de-DE" sz="1600" dirty="0" smtClean="0"/>
              <a:t> </a:t>
            </a:r>
            <a:r>
              <a:rPr lang="de-DE" sz="1600" dirty="0" err="1" smtClean="0"/>
              <a:t>your</a:t>
            </a:r>
            <a:r>
              <a:rPr lang="de-DE" sz="1600" dirty="0" smtClean="0"/>
              <a:t> </a:t>
            </a:r>
            <a:r>
              <a:rPr lang="de-DE" sz="1600" dirty="0" err="1" smtClean="0"/>
              <a:t>finalized</a:t>
            </a:r>
            <a:r>
              <a:rPr lang="de-DE" sz="1600" dirty="0" smtClean="0"/>
              <a:t> </a:t>
            </a:r>
            <a:r>
              <a:rPr lang="de-DE" sz="1600" dirty="0" err="1" smtClean="0"/>
              <a:t>task</a:t>
            </a:r>
            <a:r>
              <a:rPr lang="de-DE" sz="1600" dirty="0" smtClean="0"/>
              <a:t> </a:t>
            </a:r>
            <a:r>
              <a:rPr lang="de-DE" sz="1600" dirty="0" err="1" smtClean="0"/>
              <a:t>ideas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your</a:t>
            </a:r>
            <a:r>
              <a:rPr lang="de-DE" sz="1600" dirty="0" smtClean="0"/>
              <a:t> additional </a:t>
            </a:r>
            <a:r>
              <a:rPr lang="de-DE" sz="1600" dirty="0" err="1" smtClean="0"/>
              <a:t>results</a:t>
            </a:r>
            <a:endParaRPr lang="de-DE" sz="1600" dirty="0" smtClean="0"/>
          </a:p>
          <a:p>
            <a:pPr marL="355600" indent="-342900"/>
            <a:r>
              <a:rPr lang="de-DE" sz="2000" dirty="0" smtClean="0"/>
              <a:t>The </a:t>
            </a:r>
            <a:r>
              <a:rPr lang="de-DE" sz="2000" dirty="0" err="1" smtClean="0"/>
              <a:t>experimenter</a:t>
            </a:r>
            <a:r>
              <a:rPr lang="de-DE" sz="2000" dirty="0" smtClean="0"/>
              <a:t> </a:t>
            </a:r>
            <a:r>
              <a:rPr lang="de-DE" sz="2000" dirty="0" err="1" smtClean="0"/>
              <a:t>package</a:t>
            </a:r>
            <a:endParaRPr lang="de-DE" sz="2000" dirty="0" smtClean="0"/>
          </a:p>
          <a:p>
            <a:pPr marL="885825" lvl="1" indent="-342900"/>
            <a:r>
              <a:rPr lang="de-DE" sz="1600" dirty="0" smtClean="0"/>
              <a:t>Think </a:t>
            </a:r>
            <a:r>
              <a:rPr lang="de-DE" sz="1600" dirty="0" err="1"/>
              <a:t>about</a:t>
            </a:r>
            <a:r>
              <a:rPr lang="de-DE" sz="1600" dirty="0"/>
              <a:t> a potential </a:t>
            </a:r>
            <a:r>
              <a:rPr lang="de-DE" sz="1600" dirty="0" err="1"/>
              <a:t>experiment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implement</a:t>
            </a:r>
            <a:r>
              <a:rPr lang="de-DE" sz="1600" dirty="0"/>
              <a:t> </a:t>
            </a:r>
            <a:r>
              <a:rPr lang="de-DE" sz="1600" dirty="0" err="1"/>
              <a:t>it</a:t>
            </a:r>
            <a:r>
              <a:rPr lang="de-DE" sz="1600" dirty="0"/>
              <a:t> </a:t>
            </a:r>
            <a:r>
              <a:rPr lang="de-DE" sz="1600" dirty="0" err="1"/>
              <a:t>by</a:t>
            </a:r>
            <a:r>
              <a:rPr lang="de-DE" sz="1600" dirty="0"/>
              <a:t> </a:t>
            </a:r>
            <a:r>
              <a:rPr lang="de-DE" sz="1600" dirty="0" err="1"/>
              <a:t>adapting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provided</a:t>
            </a:r>
            <a:r>
              <a:rPr lang="de-DE" sz="1600" dirty="0"/>
              <a:t> </a:t>
            </a:r>
            <a:r>
              <a:rPr lang="de-DE" sz="1600" dirty="0" err="1" smtClean="0"/>
              <a:t>task</a:t>
            </a:r>
            <a:endParaRPr lang="de-DE" sz="1600" dirty="0" smtClean="0"/>
          </a:p>
          <a:p>
            <a:pPr marL="885825" lvl="1" indent="-342900"/>
            <a:r>
              <a:rPr lang="de-DE" sz="1600" dirty="0"/>
              <a:t>Follow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r>
              <a:rPr lang="de-DE" sz="1600" dirty="0"/>
              <a:t> </a:t>
            </a:r>
            <a:r>
              <a:rPr lang="de-DE" sz="1600" dirty="0" err="1"/>
              <a:t>and</a:t>
            </a:r>
            <a:r>
              <a:rPr lang="de-DE" sz="1600" dirty="0"/>
              <a:t> </a:t>
            </a:r>
            <a:r>
              <a:rPr lang="de-DE" sz="1600" dirty="0" err="1"/>
              <a:t>play</a:t>
            </a:r>
            <a:r>
              <a:rPr lang="de-DE" sz="1600" dirty="0"/>
              <a:t> </a:t>
            </a:r>
            <a:r>
              <a:rPr lang="de-DE" sz="1600" dirty="0" err="1"/>
              <a:t>around</a:t>
            </a:r>
            <a:r>
              <a:rPr lang="de-DE" sz="1600" dirty="0"/>
              <a:t> </a:t>
            </a:r>
            <a:r>
              <a:rPr lang="de-DE" sz="1600" dirty="0" err="1"/>
              <a:t>with</a:t>
            </a:r>
            <a:r>
              <a:rPr lang="de-DE" sz="1600" dirty="0"/>
              <a:t> </a:t>
            </a:r>
            <a:r>
              <a:rPr lang="de-DE" sz="1600" dirty="0" err="1"/>
              <a:t>the</a:t>
            </a:r>
            <a:r>
              <a:rPr lang="de-DE" sz="1600" dirty="0"/>
              <a:t> </a:t>
            </a:r>
            <a:r>
              <a:rPr lang="de-DE" sz="1600" dirty="0" err="1"/>
              <a:t>provided</a:t>
            </a:r>
            <a:r>
              <a:rPr lang="de-DE" sz="1600" dirty="0"/>
              <a:t> </a:t>
            </a:r>
            <a:r>
              <a:rPr lang="de-DE" sz="1600" dirty="0" err="1"/>
              <a:t>scripts</a:t>
            </a:r>
            <a:endParaRPr lang="de-DE" sz="1600" dirty="0"/>
          </a:p>
          <a:p>
            <a:pPr marL="885825" lvl="1" indent="-342900"/>
            <a:r>
              <a:rPr lang="de-DE" sz="1600" dirty="0" err="1" smtClean="0"/>
              <a:t>Present</a:t>
            </a:r>
            <a:r>
              <a:rPr lang="de-DE" sz="1600" dirty="0" smtClean="0"/>
              <a:t> </a:t>
            </a:r>
            <a:r>
              <a:rPr lang="de-DE" sz="1600" dirty="0" err="1"/>
              <a:t>your</a:t>
            </a:r>
            <a:r>
              <a:rPr lang="de-DE" sz="1600" dirty="0"/>
              <a:t> </a:t>
            </a:r>
            <a:r>
              <a:rPr lang="de-DE" sz="1600" dirty="0" err="1" smtClean="0"/>
              <a:t>task</a:t>
            </a:r>
            <a:r>
              <a:rPr lang="de-DE" sz="1600" dirty="0" smtClean="0"/>
              <a:t>, </a:t>
            </a:r>
            <a:r>
              <a:rPr lang="de-DE" sz="1600" dirty="0" err="1" smtClean="0"/>
              <a:t>have</a:t>
            </a:r>
            <a:r>
              <a:rPr lang="de-DE" sz="1600" dirty="0" smtClean="0"/>
              <a:t> </a:t>
            </a:r>
            <a:r>
              <a:rPr lang="de-DE" sz="1600" dirty="0" err="1" smtClean="0"/>
              <a:t>someone</a:t>
            </a:r>
            <a:r>
              <a:rPr lang="de-DE" sz="1600" dirty="0" smtClean="0"/>
              <a:t> </a:t>
            </a:r>
            <a:r>
              <a:rPr lang="de-DE" sz="1600" dirty="0" err="1" smtClean="0"/>
              <a:t>test</a:t>
            </a:r>
            <a:r>
              <a:rPr lang="de-DE" sz="1600" dirty="0" smtClean="0"/>
              <a:t> </a:t>
            </a:r>
            <a:r>
              <a:rPr lang="de-DE" sz="1600" dirty="0" err="1" smtClean="0"/>
              <a:t>it</a:t>
            </a:r>
            <a:r>
              <a:rPr lang="de-DE" sz="1600" dirty="0"/>
              <a:t> </a:t>
            </a:r>
            <a:r>
              <a:rPr lang="de-DE" sz="1600" dirty="0" smtClean="0"/>
              <a:t>live; </a:t>
            </a:r>
          </a:p>
          <a:p>
            <a:pPr marL="885825" lvl="1" indent="-342900"/>
            <a:r>
              <a:rPr lang="de-DE" sz="1600" dirty="0" smtClean="0"/>
              <a:t>Extreme: </a:t>
            </a:r>
            <a:r>
              <a:rPr lang="de-DE" sz="1600" dirty="0" err="1" smtClean="0"/>
              <a:t>measure</a:t>
            </a:r>
            <a:r>
              <a:rPr lang="de-DE" sz="1600" dirty="0" smtClean="0"/>
              <a:t> a </a:t>
            </a:r>
            <a:r>
              <a:rPr lang="de-DE" sz="1600" dirty="0" err="1" smtClean="0"/>
              <a:t>few</a:t>
            </a:r>
            <a:r>
              <a:rPr lang="de-DE" sz="1600" dirty="0" smtClean="0"/>
              <a:t> </a:t>
            </a:r>
            <a:r>
              <a:rPr lang="de-DE" sz="1600" dirty="0" err="1" smtClean="0"/>
              <a:t>people</a:t>
            </a:r>
            <a:r>
              <a:rPr lang="de-DE" sz="1600" dirty="0" smtClean="0"/>
              <a:t> </a:t>
            </a:r>
            <a:r>
              <a:rPr lang="de-DE" sz="1600" dirty="0" err="1" smtClean="0"/>
              <a:t>and</a:t>
            </a:r>
            <a:r>
              <a:rPr lang="de-DE" sz="1600" dirty="0" smtClean="0"/>
              <a:t> </a:t>
            </a:r>
            <a:r>
              <a:rPr lang="de-DE" sz="1600" dirty="0" err="1" smtClean="0"/>
              <a:t>analyze</a:t>
            </a:r>
            <a:endParaRPr lang="de-DE" sz="1600" dirty="0"/>
          </a:p>
          <a:p>
            <a:pPr marL="355600" lvl="1" indent="-342900">
              <a:spcBef>
                <a:spcPts val="1200"/>
              </a:spcBef>
              <a:buNone/>
            </a:pPr>
            <a:endParaRPr lang="de-DE" sz="1600" dirty="0"/>
          </a:p>
          <a:p>
            <a:pPr marL="355600" indent="-342900"/>
            <a:endParaRPr lang="de-DE" sz="2000" dirty="0" smtClean="0"/>
          </a:p>
          <a:p>
            <a:pPr marL="885825" lvl="1" indent="-342900"/>
            <a:endParaRPr lang="de-DE" sz="2000" dirty="0" smtClean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39011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you</a:t>
            </a:r>
            <a:r>
              <a:rPr lang="de-DE" dirty="0" smtClean="0"/>
              <a:t> pick?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Matlab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R?</a:t>
            </a:r>
          </a:p>
          <a:p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?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algn="r"/>
            <a:r>
              <a:rPr lang="de-DE" dirty="0"/>
              <a:t>https://www.menti.com/al8e1bqphr1d</a:t>
            </a:r>
            <a:endParaRPr lang="de-DE" dirty="0" smtClean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96" y="1011779"/>
            <a:ext cx="3321368" cy="335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16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 smtClean="0"/>
              <a:t>Spoken language 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581" y="527170"/>
            <a:ext cx="3777279" cy="554330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97169" y="5554958"/>
            <a:ext cx="362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Spivey</a:t>
            </a:r>
            <a:r>
              <a:rPr lang="de-DE" dirty="0" smtClean="0"/>
              <a:t>, Grosjean, Knoblich, 2005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3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Stereotypes &amp; </a:t>
            </a:r>
            <a:r>
              <a:rPr lang="de-DE" dirty="0" err="1" smtClean="0"/>
              <a:t>face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voice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9" y="1330068"/>
            <a:ext cx="5720862" cy="424849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199989" y="5754515"/>
            <a:ext cx="294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Freeman &amp; </a:t>
            </a:r>
            <a:r>
              <a:rPr lang="de-DE" dirty="0" err="1" smtClean="0"/>
              <a:t>Ambady</a:t>
            </a:r>
            <a:r>
              <a:rPr lang="de-DE" dirty="0" smtClean="0"/>
              <a:t>, 2011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934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making</a:t>
            </a:r>
            <a:r>
              <a:rPr lang="de-DE" dirty="0" smtClean="0"/>
              <a:t> &amp; </a:t>
            </a:r>
            <a:r>
              <a:rPr lang="de-DE" dirty="0" err="1" smtClean="0"/>
              <a:t>risk</a:t>
            </a:r>
            <a:r>
              <a:rPr lang="de-DE" dirty="0" smtClean="0"/>
              <a:t> </a:t>
            </a:r>
            <a:r>
              <a:rPr lang="de-DE" dirty="0" err="1" smtClean="0"/>
              <a:t>aversion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54" y="1946591"/>
            <a:ext cx="4478761" cy="33663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639" y="1344705"/>
            <a:ext cx="4279121" cy="433529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5967858" y="5700319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Koop &amp; Johnson, 2013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33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/>
        </p:nvGrpSpPr>
        <p:grpSpPr>
          <a:xfrm>
            <a:off x="816688" y="1848493"/>
            <a:ext cx="7510624" cy="4032944"/>
            <a:chOff x="151869" y="1496311"/>
            <a:chExt cx="8696120" cy="4669514"/>
          </a:xfrm>
        </p:grpSpPr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151869" y="1506693"/>
              <a:ext cx="2770268" cy="2160762"/>
              <a:chOff x="431" y="1570"/>
              <a:chExt cx="2268" cy="1769"/>
            </a:xfrm>
          </p:grpSpPr>
          <p:sp>
            <p:nvSpPr>
              <p:cNvPr id="5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>
                    <a:solidFill>
                      <a:schemeClr val="bg1"/>
                    </a:solidFill>
                  </a:rPr>
                  <a:t>0 </a:t>
                </a:r>
                <a:r>
                  <a:rPr lang="en-US" altLang="de-DE" sz="1600" dirty="0" smtClean="0">
                    <a:solidFill>
                      <a:schemeClr val="bg1"/>
                    </a:solidFill>
                  </a:rPr>
                  <a:t>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157" y="2522"/>
                <a:ext cx="1030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rgbClr val="B2B2B2"/>
                    </a:solidFill>
                  </a:rPr>
                  <a:t>9.84 </a:t>
                </a:r>
                <a:r>
                  <a:rPr lang="en-US" altLang="de-DE" sz="1600" dirty="0" smtClean="0">
                    <a:solidFill>
                      <a:srgbClr val="B2B2B2"/>
                    </a:solidFill>
                  </a:rPr>
                  <a:t>Euro</a:t>
                </a:r>
                <a:endParaRPr lang="en-US" altLang="de-DE" sz="1600" dirty="0">
                  <a:solidFill>
                    <a:srgbClr val="B2B2B2"/>
                  </a:solidFill>
                </a:endParaRPr>
              </a:p>
            </p:txBody>
          </p:sp>
        </p:grpSp>
        <p:grpSp>
          <p:nvGrpSpPr>
            <p:cNvPr id="12" name="Group 18"/>
            <p:cNvGrpSpPr>
              <a:grpSpLocks/>
            </p:cNvGrpSpPr>
            <p:nvPr/>
          </p:nvGrpSpPr>
          <p:grpSpPr bwMode="auto">
            <a:xfrm>
              <a:off x="151869" y="4005063"/>
              <a:ext cx="2770268" cy="2160762"/>
              <a:chOff x="431" y="1570"/>
              <a:chExt cx="2268" cy="1769"/>
            </a:xfrm>
          </p:grpSpPr>
          <p:sp>
            <p:nvSpPr>
              <p:cNvPr id="13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17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 smtClean="0">
                    <a:solidFill>
                      <a:schemeClr val="bg1"/>
                    </a:solidFill>
                  </a:rPr>
                  <a:t>8 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Text Box 9"/>
              <p:cNvSpPr txBox="1">
                <a:spLocks noChangeArrowheads="1"/>
              </p:cNvSpPr>
              <p:nvPr/>
            </p:nvSpPr>
            <p:spPr bwMode="auto">
              <a:xfrm>
                <a:off x="1109" y="2522"/>
                <a:ext cx="1141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 smtClean="0">
                    <a:solidFill>
                      <a:srgbClr val="B2B2B2"/>
                    </a:solidFill>
                  </a:rPr>
                  <a:t>19.68 </a:t>
                </a:r>
                <a:r>
                  <a:rPr lang="en-US" altLang="de-DE" sz="1600" dirty="0">
                    <a:solidFill>
                      <a:srgbClr val="B2B2B2"/>
                    </a:solidFill>
                  </a:rPr>
                  <a:t>Euro</a:t>
                </a:r>
              </a:p>
            </p:txBody>
          </p:sp>
        </p:grpSp>
        <p:grpSp>
          <p:nvGrpSpPr>
            <p:cNvPr id="20" name="Group 18"/>
            <p:cNvGrpSpPr>
              <a:grpSpLocks/>
            </p:cNvGrpSpPr>
            <p:nvPr/>
          </p:nvGrpSpPr>
          <p:grpSpPr bwMode="auto">
            <a:xfrm>
              <a:off x="4427984" y="1496311"/>
              <a:ext cx="2770268" cy="2160761"/>
              <a:chOff x="431" y="1570"/>
              <a:chExt cx="2268" cy="1769"/>
            </a:xfrm>
          </p:grpSpPr>
          <p:sp>
            <p:nvSpPr>
              <p:cNvPr id="21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 dirty="0"/>
              </a:p>
            </p:txBody>
          </p:sp>
          <p:sp>
            <p:nvSpPr>
              <p:cNvPr id="22" name="Rectangle 5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23" name="Rectangle 6"/>
              <p:cNvSpPr>
                <a:spLocks noChangeArrowheads="1"/>
              </p:cNvSpPr>
              <p:nvPr/>
            </p:nvSpPr>
            <p:spPr bwMode="auto">
              <a:xfrm>
                <a:off x="2200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24" name="AutoShape 7"/>
              <p:cNvSpPr>
                <a:spLocks noChangeArrowheads="1"/>
              </p:cNvSpPr>
              <p:nvPr/>
            </p:nvSpPr>
            <p:spPr bwMode="auto">
              <a:xfrm rot="13645171">
                <a:off x="1584" y="2731"/>
                <a:ext cx="168" cy="113"/>
              </a:xfrm>
              <a:prstGeom prst="rightArrow">
                <a:avLst>
                  <a:gd name="adj1" fmla="val 38463"/>
                  <a:gd name="adj2" fmla="val 9038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en-US" altLang="de-DE" sz="1600"/>
              </a:p>
            </p:txBody>
          </p:sp>
          <p:sp>
            <p:nvSpPr>
              <p:cNvPr id="25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 smtClean="0">
                    <a:solidFill>
                      <a:schemeClr val="bg1"/>
                    </a:solidFill>
                  </a:rPr>
                  <a:t>8 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Text Box 9"/>
              <p:cNvSpPr txBox="1">
                <a:spLocks noChangeArrowheads="1"/>
              </p:cNvSpPr>
              <p:nvPr/>
            </p:nvSpPr>
            <p:spPr bwMode="auto">
              <a:xfrm>
                <a:off x="1109" y="2522"/>
                <a:ext cx="1141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 smtClean="0">
                    <a:solidFill>
                      <a:srgbClr val="B2B2B2"/>
                    </a:solidFill>
                  </a:rPr>
                  <a:t>19.68 </a:t>
                </a:r>
                <a:r>
                  <a:rPr lang="en-US" altLang="de-DE" sz="1600" dirty="0">
                    <a:solidFill>
                      <a:srgbClr val="B2B2B2"/>
                    </a:solidFill>
                  </a:rPr>
                  <a:t>Euro</a:t>
                </a:r>
              </a:p>
            </p:txBody>
          </p:sp>
        </p:grpSp>
        <p:grpSp>
          <p:nvGrpSpPr>
            <p:cNvPr id="27" name="Group 18"/>
            <p:cNvGrpSpPr>
              <a:grpSpLocks/>
            </p:cNvGrpSpPr>
            <p:nvPr/>
          </p:nvGrpSpPr>
          <p:grpSpPr bwMode="auto">
            <a:xfrm>
              <a:off x="4433554" y="3994681"/>
              <a:ext cx="2770268" cy="2160761"/>
              <a:chOff x="431" y="1570"/>
              <a:chExt cx="2268" cy="1769"/>
            </a:xfrm>
          </p:grpSpPr>
          <p:sp>
            <p:nvSpPr>
              <p:cNvPr id="28" name="Rectangle 4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2268" cy="1769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29" name="Rectangle 5"/>
              <p:cNvSpPr>
                <a:spLocks noChangeArrowheads="1"/>
              </p:cNvSpPr>
              <p:nvPr/>
            </p:nvSpPr>
            <p:spPr bwMode="auto">
              <a:xfrm>
                <a:off x="431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30" name="Rectangle 6"/>
              <p:cNvSpPr>
                <a:spLocks noChangeArrowheads="1"/>
              </p:cNvSpPr>
              <p:nvPr/>
            </p:nvSpPr>
            <p:spPr bwMode="auto">
              <a:xfrm>
                <a:off x="2200" y="1570"/>
                <a:ext cx="499" cy="22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de-DE" sz="1600"/>
              </a:p>
            </p:txBody>
          </p:sp>
          <p:sp>
            <p:nvSpPr>
              <p:cNvPr id="31" name="AutoShape 7"/>
              <p:cNvSpPr>
                <a:spLocks noChangeArrowheads="1"/>
              </p:cNvSpPr>
              <p:nvPr/>
            </p:nvSpPr>
            <p:spPr bwMode="auto">
              <a:xfrm rot="13645171">
                <a:off x="1584" y="2731"/>
                <a:ext cx="168" cy="113"/>
              </a:xfrm>
              <a:prstGeom prst="rightArrow">
                <a:avLst>
                  <a:gd name="adj1" fmla="val 38463"/>
                  <a:gd name="adj2" fmla="val 90381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algn="ctr"/>
                <a:endParaRPr lang="en-US" altLang="de-DE" sz="1600"/>
              </a:p>
            </p:txBody>
          </p:sp>
          <p:sp>
            <p:nvSpPr>
              <p:cNvPr id="32" name="Text Box 8"/>
              <p:cNvSpPr txBox="1">
                <a:spLocks noChangeArrowheads="1"/>
              </p:cNvSpPr>
              <p:nvPr/>
            </p:nvSpPr>
            <p:spPr bwMode="auto">
              <a:xfrm>
                <a:off x="1180" y="2295"/>
                <a:ext cx="777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de-DE" sz="1600" dirty="0">
                    <a:solidFill>
                      <a:schemeClr val="bg1"/>
                    </a:solidFill>
                  </a:rPr>
                  <a:t>0 </a:t>
                </a:r>
                <a:r>
                  <a:rPr lang="en-US" altLang="de-DE" sz="1600" dirty="0" smtClean="0">
                    <a:solidFill>
                      <a:schemeClr val="bg1"/>
                    </a:solidFill>
                  </a:rPr>
                  <a:t>Days</a:t>
                </a:r>
                <a:endParaRPr lang="en-US" altLang="de-DE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Text Box 9"/>
              <p:cNvSpPr txBox="1">
                <a:spLocks noChangeArrowheads="1"/>
              </p:cNvSpPr>
              <p:nvPr/>
            </p:nvSpPr>
            <p:spPr bwMode="auto">
              <a:xfrm>
                <a:off x="1157" y="2522"/>
                <a:ext cx="1030" cy="3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de-DE" sz="1600" dirty="0">
                    <a:solidFill>
                      <a:srgbClr val="B2B2B2"/>
                    </a:solidFill>
                  </a:rPr>
                  <a:t>9.84 </a:t>
                </a:r>
                <a:r>
                  <a:rPr lang="en-US" altLang="de-DE" sz="1600" dirty="0" smtClean="0">
                    <a:solidFill>
                      <a:srgbClr val="B2B2B2"/>
                    </a:solidFill>
                  </a:rPr>
                  <a:t>Euro</a:t>
                </a:r>
                <a:endParaRPr lang="en-US" altLang="de-DE" sz="1600" dirty="0">
                  <a:solidFill>
                    <a:srgbClr val="B2B2B2"/>
                  </a:solidFill>
                </a:endParaRPr>
              </a:p>
            </p:txBody>
          </p:sp>
        </p:grpSp>
        <p:sp>
          <p:nvSpPr>
            <p:cNvPr id="34" name="Pfeil nach rechts 33"/>
            <p:cNvSpPr/>
            <p:nvPr/>
          </p:nvSpPr>
          <p:spPr bwMode="auto">
            <a:xfrm>
              <a:off x="3311860" y="2392252"/>
              <a:ext cx="792088" cy="591185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5" name="Pfeil nach rechts 34"/>
            <p:cNvSpPr/>
            <p:nvPr/>
          </p:nvSpPr>
          <p:spPr bwMode="auto">
            <a:xfrm>
              <a:off x="3311860" y="4861917"/>
              <a:ext cx="792088" cy="591185"/>
            </a:xfrm>
            <a:prstGeom prst="rightArrow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7932598" y="3002367"/>
              <a:ext cx="915391" cy="2173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s</a:t>
              </a:r>
              <a:r>
                <a:rPr lang="de-DE" sz="1600" dirty="0" err="1" smtClean="0"/>
                <a:t>tay</a:t>
              </a:r>
              <a:endParaRPr lang="de-DE" sz="1600" dirty="0" smtClean="0"/>
            </a:p>
            <a:p>
              <a:endParaRPr lang="de-DE" sz="1600" dirty="0"/>
            </a:p>
            <a:p>
              <a:r>
                <a:rPr lang="de-DE" sz="1600" dirty="0" err="1"/>
                <a:t>o</a:t>
              </a:r>
              <a:r>
                <a:rPr lang="de-DE" sz="1600" dirty="0" err="1" smtClean="0"/>
                <a:t>r</a:t>
              </a:r>
              <a:r>
                <a:rPr lang="de-DE" sz="1600" dirty="0" smtClean="0"/>
                <a:t> </a:t>
              </a:r>
            </a:p>
            <a:p>
              <a:endParaRPr lang="de-DE" sz="1600" dirty="0"/>
            </a:p>
            <a:p>
              <a:r>
                <a:rPr lang="de-DE" sz="1600" dirty="0" err="1"/>
                <a:t>s</a:t>
              </a:r>
              <a:r>
                <a:rPr lang="de-DE" sz="1600" dirty="0" err="1" smtClean="0"/>
                <a:t>witch</a:t>
              </a:r>
              <a:endParaRPr lang="de-DE" sz="1600" dirty="0" smtClean="0"/>
            </a:p>
            <a:p>
              <a:endParaRPr lang="de-DE" sz="1600" dirty="0"/>
            </a:p>
            <a:p>
              <a:r>
                <a:rPr lang="de-DE" sz="1600" dirty="0" smtClean="0"/>
                <a:t>?</a:t>
              </a:r>
              <a:endParaRPr lang="de-DE" sz="1600" dirty="0"/>
            </a:p>
          </p:txBody>
        </p:sp>
      </p:grpSp>
      <p:sp>
        <p:nvSpPr>
          <p:cNvPr id="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 smtClean="0"/>
              <a:t>Decision Making </a:t>
            </a:r>
            <a:r>
              <a:rPr lang="en-US" altLang="de-DE" dirty="0"/>
              <a:t>&amp;</a:t>
            </a:r>
            <a:r>
              <a:rPr lang="en-US" altLang="de-DE" dirty="0" smtClean="0"/>
              <a:t> Status Quo Bias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5373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/>
              <a:t>Decision Making &amp; Status Quo Bias</a:t>
            </a:r>
            <a:endParaRPr lang="de-DE" dirty="0"/>
          </a:p>
        </p:txBody>
      </p:sp>
      <p:pic>
        <p:nvPicPr>
          <p:cNvPr id="6" name="Grafik 5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7" r="47857" b="6797"/>
          <a:stretch/>
        </p:blipFill>
        <p:spPr bwMode="auto">
          <a:xfrm>
            <a:off x="-178988" y="3451113"/>
            <a:ext cx="4131086" cy="2435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Grafik 6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817" b="38369"/>
          <a:stretch/>
        </p:blipFill>
        <p:spPr bwMode="auto">
          <a:xfrm>
            <a:off x="4014240" y="2585916"/>
            <a:ext cx="4176464" cy="1980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Pfeil nach rechts 7"/>
          <p:cNvSpPr/>
          <p:nvPr/>
        </p:nvSpPr>
        <p:spPr bwMode="auto">
          <a:xfrm rot="2226155">
            <a:off x="3768889" y="2559282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9" name="Pfeil nach rechts 8"/>
          <p:cNvSpPr/>
          <p:nvPr/>
        </p:nvSpPr>
        <p:spPr bwMode="auto">
          <a:xfrm rot="19373845" flipV="1">
            <a:off x="3753830" y="4123841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5798816" y="5517173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i="1" dirty="0" smtClean="0">
                <a:sym typeface="Wingdings" panose="05000000000000000000" pitchFamily="2" charset="2"/>
              </a:rPr>
              <a:t> </a:t>
            </a:r>
            <a:r>
              <a:rPr lang="de-DE" sz="1800" i="1" dirty="0" err="1" smtClean="0"/>
              <a:t>Stay</a:t>
            </a:r>
            <a:r>
              <a:rPr lang="de-DE" sz="1800" i="1" dirty="0" smtClean="0"/>
              <a:t> </a:t>
            </a:r>
            <a:r>
              <a:rPr lang="de-DE" sz="1800" dirty="0" err="1" smtClean="0"/>
              <a:t>easier</a:t>
            </a:r>
            <a:r>
              <a:rPr lang="de-DE" sz="1800" dirty="0" smtClean="0"/>
              <a:t> </a:t>
            </a:r>
            <a:r>
              <a:rPr lang="de-DE" sz="1800" dirty="0" err="1" smtClean="0"/>
              <a:t>than</a:t>
            </a:r>
            <a:r>
              <a:rPr lang="de-DE" sz="1800" dirty="0" smtClean="0"/>
              <a:t> </a:t>
            </a:r>
            <a:r>
              <a:rPr lang="de-DE" sz="1800" i="1" dirty="0" err="1" smtClean="0"/>
              <a:t>switch</a:t>
            </a:r>
            <a:endParaRPr lang="de-DE" sz="1800" i="1" dirty="0" smtClean="0"/>
          </a:p>
        </p:txBody>
      </p:sp>
      <p:pic>
        <p:nvPicPr>
          <p:cNvPr id="12" name="Grafik 11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7" b="61089"/>
          <a:stretch/>
        </p:blipFill>
        <p:spPr bwMode="auto">
          <a:xfrm>
            <a:off x="-187320" y="1295771"/>
            <a:ext cx="4131086" cy="2621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6650010" y="1154113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SS = </a:t>
            </a:r>
            <a:r>
              <a:rPr lang="de-DE" dirty="0" err="1" smtClean="0"/>
              <a:t>soon</a:t>
            </a:r>
            <a:r>
              <a:rPr lang="de-DE" dirty="0" smtClean="0"/>
              <a:t> &amp; </a:t>
            </a:r>
            <a:r>
              <a:rPr lang="de-DE" dirty="0" err="1" smtClean="0"/>
              <a:t>small</a:t>
            </a:r>
            <a:endParaRPr lang="de-DE" dirty="0" smtClean="0"/>
          </a:p>
          <a:p>
            <a:r>
              <a:rPr lang="de-DE" dirty="0" smtClean="0"/>
              <a:t>LL = </a:t>
            </a:r>
            <a:r>
              <a:rPr lang="de-DE" dirty="0" err="1" smtClean="0"/>
              <a:t>late</a:t>
            </a:r>
            <a:r>
              <a:rPr lang="de-DE" dirty="0" smtClean="0"/>
              <a:t> &amp; large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48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Who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dealing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028" y="1677556"/>
            <a:ext cx="1256396" cy="1956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6459" y="1677557"/>
            <a:ext cx="1440186" cy="194595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887570" y="36235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Stefan Scherbaum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003580" y="3623512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Martin </a:t>
            </a:r>
            <a:r>
              <a:rPr lang="de-DE" dirty="0" err="1" smtClean="0"/>
              <a:t>Schoemann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/>
          <a:srcRect l="23887"/>
          <a:stretch/>
        </p:blipFill>
        <p:spPr>
          <a:xfrm>
            <a:off x="3792574" y="3027679"/>
            <a:ext cx="1638525" cy="2152763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3110367" y="5245504"/>
            <a:ext cx="3002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 smtClean="0"/>
              <a:t>and</a:t>
            </a:r>
            <a:r>
              <a:rPr lang="de-DE" dirty="0" smtClean="0"/>
              <a:t> a </a:t>
            </a:r>
            <a:r>
              <a:rPr lang="de-DE" dirty="0" err="1" smtClean="0"/>
              <a:t>very</a:t>
            </a:r>
            <a:r>
              <a:rPr lang="de-DE" dirty="0" smtClean="0"/>
              <a:t> versatile </a:t>
            </a:r>
            <a:r>
              <a:rPr lang="de-DE" dirty="0" err="1" smtClean="0"/>
              <a:t>device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behavioral</a:t>
            </a:r>
            <a:r>
              <a:rPr lang="de-DE" dirty="0" smtClean="0"/>
              <a:t> </a:t>
            </a:r>
            <a:r>
              <a:rPr lang="de-DE" dirty="0" err="1" smtClean="0"/>
              <a:t>research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023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 smtClean="0"/>
              <a:t>: </a:t>
            </a:r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4853835" y="5633045"/>
            <a:ext cx="3714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rgbClr val="636C8E"/>
                </a:solidFill>
              </a:rPr>
              <a:t>(Scherbaum, Frisch, Dshemuchadse, 2018)</a:t>
            </a:r>
            <a:endParaRPr lang="de-DE" sz="1400" dirty="0">
              <a:solidFill>
                <a:srgbClr val="636C8E"/>
              </a:solidFill>
            </a:endParaRPr>
          </a:p>
        </p:txBody>
      </p:sp>
      <p:pic>
        <p:nvPicPr>
          <p:cNvPr id="10" name="Grafik 9" descr="D:\phd\Experimente\MouseITC\ExpMouseITC5(choice)\fig_EratMouse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2295347" y="1772534"/>
            <a:ext cx="4471365" cy="3717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173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Areas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Set-</a:t>
            </a:r>
            <a:r>
              <a:rPr lang="de-DE" dirty="0" err="1"/>
              <a:t>Shifting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9"/>
          <a:stretch/>
        </p:blipFill>
        <p:spPr bwMode="auto">
          <a:xfrm>
            <a:off x="4424362" y="1924211"/>
            <a:ext cx="471963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527884" y="5985284"/>
            <a:ext cx="52428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(</a:t>
            </a:r>
            <a:r>
              <a:rPr lang="en-US" altLang="de-DE" sz="1400" dirty="0" err="1" smtClean="0">
                <a:solidFill>
                  <a:srgbClr val="636C8E"/>
                </a:solidFill>
                <a:latin typeface="Calibri" panose="020F0502020204030204" pitchFamily="34" charset="0"/>
              </a:rPr>
              <a:t>Dreisbach</a:t>
            </a:r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 &amp; </a:t>
            </a:r>
            <a:r>
              <a:rPr lang="en-US" altLang="de-DE" sz="1400" dirty="0" err="1" smtClean="0">
                <a:solidFill>
                  <a:srgbClr val="636C8E"/>
                </a:solidFill>
                <a:latin typeface="Calibri" panose="020F0502020204030204" pitchFamily="34" charset="0"/>
              </a:rPr>
              <a:t>Goschke</a:t>
            </a:r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, 2004;</a:t>
            </a:r>
          </a:p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Scherbaum</a:t>
            </a:r>
            <a:r>
              <a:rPr lang="en-US" altLang="de-DE" sz="1400" dirty="0" smtClean="0">
                <a:solidFill>
                  <a:srgbClr val="636C8E"/>
                </a:solidFill>
              </a:rPr>
              <a:t>, 2015</a:t>
            </a:r>
            <a:r>
              <a:rPr lang="en-US" altLang="de-DE" sz="1400" dirty="0" smtClean="0">
                <a:solidFill>
                  <a:srgbClr val="636C8E"/>
                </a:solidFill>
                <a:latin typeface="Calibri" panose="020F0502020204030204" pitchFamily="34" charset="0"/>
              </a:rPr>
              <a:t>)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1063625" y="3076339"/>
            <a:ext cx="5212754" cy="2518184"/>
            <a:chOff x="512763" y="2996952"/>
            <a:chExt cx="5212754" cy="2518184"/>
          </a:xfrm>
        </p:grpSpPr>
        <p:sp>
          <p:nvSpPr>
            <p:cNvPr id="4" name="Rechteck 3"/>
            <p:cNvSpPr/>
            <p:nvPr/>
          </p:nvSpPr>
          <p:spPr bwMode="auto">
            <a:xfrm>
              <a:off x="512763" y="2996952"/>
              <a:ext cx="4105845" cy="212423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7" name="Rechteck 6"/>
            <p:cNvSpPr/>
            <p:nvPr/>
          </p:nvSpPr>
          <p:spPr bwMode="auto">
            <a:xfrm>
              <a:off x="1043608" y="4020970"/>
              <a:ext cx="4681909" cy="14941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9"/>
          <a:stretch/>
        </p:blipFill>
        <p:spPr bwMode="auto">
          <a:xfrm>
            <a:off x="503548" y="2280282"/>
            <a:ext cx="4018728" cy="330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Gerade Verbindung mit Pfeil 9"/>
          <p:cNvCxnSpPr/>
          <p:nvPr/>
        </p:nvCxnSpPr>
        <p:spPr bwMode="auto">
          <a:xfrm flipH="1">
            <a:off x="1187624" y="3931176"/>
            <a:ext cx="1928923" cy="1045996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Gerade Verbindung mit Pfeil 11"/>
          <p:cNvCxnSpPr/>
          <p:nvPr/>
        </p:nvCxnSpPr>
        <p:spPr bwMode="auto">
          <a:xfrm flipH="1">
            <a:off x="1063625" y="3931176"/>
            <a:ext cx="1888195" cy="207281"/>
          </a:xfrm>
          <a:prstGeom prst="straightConnector1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feld 12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33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18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Set-</a:t>
            </a:r>
            <a:r>
              <a:rPr lang="de-DE" dirty="0" err="1" smtClean="0"/>
              <a:t>Shifting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844824"/>
            <a:ext cx="806767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37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Areas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Set-</a:t>
            </a:r>
            <a:r>
              <a:rPr lang="de-DE" dirty="0" err="1"/>
              <a:t>Shifting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38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99"/>
          <a:stretch/>
        </p:blipFill>
        <p:spPr bwMode="auto">
          <a:xfrm>
            <a:off x="4497514" y="1924211"/>
            <a:ext cx="4719638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1136777" y="3076339"/>
            <a:ext cx="5212754" cy="2518184"/>
            <a:chOff x="512763" y="2996952"/>
            <a:chExt cx="5212754" cy="2518184"/>
          </a:xfrm>
        </p:grpSpPr>
        <p:sp>
          <p:nvSpPr>
            <p:cNvPr id="15" name="Rechteck 14"/>
            <p:cNvSpPr/>
            <p:nvPr/>
          </p:nvSpPr>
          <p:spPr bwMode="auto">
            <a:xfrm>
              <a:off x="512763" y="2996952"/>
              <a:ext cx="4105845" cy="212423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  <p:sp>
          <p:nvSpPr>
            <p:cNvPr id="16" name="Rechteck 15"/>
            <p:cNvSpPr/>
            <p:nvPr/>
          </p:nvSpPr>
          <p:spPr bwMode="auto">
            <a:xfrm>
              <a:off x="1043608" y="4020970"/>
              <a:ext cx="4681909" cy="1494166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</a:endParaRPr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" b="798"/>
          <a:stretch/>
        </p:blipFill>
        <p:spPr bwMode="auto">
          <a:xfrm>
            <a:off x="29868" y="1404995"/>
            <a:ext cx="5086337" cy="3074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4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Unwanted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ideomotor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" y="1154113"/>
            <a:ext cx="4683378" cy="274758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672" y="3081799"/>
            <a:ext cx="5155958" cy="277412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95287" y="119068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6164646" y="2481736"/>
            <a:ext cx="2843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Testing</a:t>
            </a:r>
            <a:r>
              <a:rPr lang="de-DE" dirty="0" smtClean="0"/>
              <a:t>: Will </a:t>
            </a:r>
            <a:r>
              <a:rPr lang="de-DE" dirty="0" err="1" smtClean="0"/>
              <a:t>participants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congruently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16" y="3840734"/>
            <a:ext cx="2212620" cy="2212620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187864" y="5794458"/>
            <a:ext cx="2886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Vogel, Scherbaum, </a:t>
            </a:r>
            <a:r>
              <a:rPr lang="de-DE" sz="1400" dirty="0" err="1" smtClean="0"/>
              <a:t>Janczyk</a:t>
            </a:r>
            <a:r>
              <a:rPr lang="de-DE" sz="1400" dirty="0" smtClean="0"/>
              <a:t>, 2018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39872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Unwanted</a:t>
            </a:r>
            <a:r>
              <a:rPr lang="de-DE" dirty="0" smtClean="0"/>
              <a:t> </a:t>
            </a:r>
            <a:r>
              <a:rPr lang="de-DE" dirty="0" err="1" smtClean="0"/>
              <a:t>decision</a:t>
            </a:r>
            <a:r>
              <a:rPr lang="de-DE" dirty="0" smtClean="0"/>
              <a:t> </a:t>
            </a:r>
            <a:r>
              <a:rPr lang="de-DE" dirty="0" err="1" smtClean="0"/>
              <a:t>strategies</a:t>
            </a:r>
            <a:r>
              <a:rPr lang="de-DE" dirty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ideomotor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" y="1400817"/>
            <a:ext cx="2902028" cy="2017378"/>
          </a:xfrm>
          <a:prstGeom prst="rect">
            <a:avLst/>
          </a:prstGeom>
        </p:spPr>
      </p:pic>
      <p:sp>
        <p:nvSpPr>
          <p:cNvPr id="9" name="Inhaltsplatzhalter 1"/>
          <p:cNvSpPr txBox="1">
            <a:spLocks/>
          </p:cNvSpPr>
          <p:nvPr/>
        </p:nvSpPr>
        <p:spPr>
          <a:xfrm>
            <a:off x="-327497" y="1202881"/>
            <a:ext cx="4138586" cy="1640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199"/>
              </a:spcBef>
              <a:tabLst>
                <a:tab pos="0" algn="l"/>
              </a:tabLst>
            </a:pPr>
            <a:r>
              <a:rPr lang="en-US" sz="1300" b="1" dirty="0" smtClean="0">
                <a:solidFill>
                  <a:srgbClr val="000000"/>
                </a:solidFill>
              </a:rPr>
              <a:t>Late decision strategy</a:t>
            </a:r>
            <a:endParaRPr lang="en-US" sz="1300" b="1" dirty="0">
              <a:solidFill>
                <a:srgbClr val="000000"/>
              </a:solidFill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3" y="3991478"/>
            <a:ext cx="3033087" cy="2017377"/>
          </a:xfrm>
          <a:prstGeom prst="rect">
            <a:avLst/>
          </a:prstGeom>
        </p:spPr>
      </p:pic>
      <p:sp>
        <p:nvSpPr>
          <p:cNvPr id="11" name="Inhaltsplatzhalter 1"/>
          <p:cNvSpPr txBox="1">
            <a:spLocks/>
          </p:cNvSpPr>
          <p:nvPr/>
        </p:nvSpPr>
        <p:spPr>
          <a:xfrm>
            <a:off x="-320330" y="3742763"/>
            <a:ext cx="4138586" cy="164066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396000" indent="-324000" algn="l" defTabSz="914400" rtl="0" eaLnBrk="1" latinLnBrk="0" hangingPunct="1">
              <a:spcBef>
                <a:spcPts val="300"/>
              </a:spcBef>
              <a:buFont typeface="Open Sans" panose="020B0606030504020204" pitchFamily="34" charset="0"/>
              <a:buChar char="—"/>
              <a:defRPr sz="16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spcBef>
                <a:spcPts val="1200"/>
              </a:spcBef>
              <a:buFont typeface="Arial" panose="020B0604020202020204" pitchFamily="34" charset="0"/>
              <a:buNone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396000" indent="-216000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576000" indent="-179388" algn="l" defTabSz="914400" rtl="0" eaLnBrk="1" latinLnBrk="0" hangingPunct="1">
              <a:spcBef>
                <a:spcPts val="300"/>
              </a:spcBef>
              <a:buFont typeface="Symbol" panose="05050102010706020507" pitchFamily="18" charset="2"/>
              <a:buChar char="-"/>
              <a:defRPr sz="1400" kern="1200" baseline="0">
                <a:solidFill>
                  <a:schemeClr val="tx2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358775" indent="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1199"/>
              </a:spcBef>
              <a:tabLst>
                <a:tab pos="0" algn="l"/>
              </a:tabLst>
            </a:pPr>
            <a:r>
              <a:rPr lang="en-US" sz="1300" b="1" dirty="0" smtClean="0">
                <a:solidFill>
                  <a:srgbClr val="000000"/>
                </a:solidFill>
              </a:rPr>
              <a:t>Early decision strategy</a:t>
            </a:r>
            <a:endParaRPr lang="en-US" sz="1300" b="1" dirty="0">
              <a:solidFill>
                <a:srgbClr val="000000"/>
              </a:solidFill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52" y="1526135"/>
            <a:ext cx="2079822" cy="189206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10" y="3911063"/>
            <a:ext cx="2091377" cy="188339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42" y="2670048"/>
            <a:ext cx="3018666" cy="241493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6187864" y="5794458"/>
            <a:ext cx="2886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Vogel, Scherbaum, </a:t>
            </a:r>
            <a:r>
              <a:rPr lang="de-DE" sz="1400" dirty="0" err="1" smtClean="0"/>
              <a:t>Janczyk</a:t>
            </a:r>
            <a:r>
              <a:rPr lang="de-DE" sz="1400" dirty="0" smtClean="0"/>
              <a:t>, 2018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9283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009" y="2369185"/>
            <a:ext cx="5256213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Areas of application</a:t>
            </a:r>
            <a:br>
              <a:rPr lang="en-US" altLang="de-DE" dirty="0" smtClean="0"/>
            </a:br>
            <a:r>
              <a:rPr lang="en-US" altLang="de-DE" dirty="0" smtClean="0"/>
              <a:t>Cognitive Control: Simon task and cognitive conflict</a:t>
            </a:r>
            <a:endParaRPr lang="en-US" alt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395288" y="5861050"/>
            <a:ext cx="16557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de-DE" sz="1400" dirty="0" smtClean="0"/>
              <a:t>Simon</a:t>
            </a:r>
            <a:r>
              <a:rPr lang="de-DE" altLang="de-DE" sz="1400" dirty="0"/>
              <a:t>, </a:t>
            </a:r>
            <a:r>
              <a:rPr lang="de-DE" altLang="de-DE" sz="1400" dirty="0" smtClean="0"/>
              <a:t>1969</a:t>
            </a:r>
            <a:endParaRPr lang="de-DE" altLang="de-DE" sz="1400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612995" y="1763812"/>
            <a:ext cx="4248340" cy="1431402"/>
            <a:chOff x="1042988" y="2779713"/>
            <a:chExt cx="7058025" cy="2378075"/>
          </a:xfrm>
        </p:grpSpPr>
        <p:sp>
          <p:nvSpPr>
            <p:cNvPr id="95237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5238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95239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95240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95241" name="Text Box 9"/>
          <p:cNvSpPr txBox="1">
            <a:spLocks noChangeArrowheads="1"/>
          </p:cNvSpPr>
          <p:nvPr/>
        </p:nvSpPr>
        <p:spPr bwMode="auto">
          <a:xfrm>
            <a:off x="4311650" y="5810250"/>
            <a:ext cx="456528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400" dirty="0" smtClean="0"/>
              <a:t>Scherbaum</a:t>
            </a:r>
            <a:r>
              <a:rPr lang="de-DE" altLang="de-DE" sz="1400" dirty="0"/>
              <a:t>, Dshemuchadse, Fischer, </a:t>
            </a:r>
            <a:r>
              <a:rPr lang="de-DE" altLang="de-DE" sz="1400" dirty="0" err="1"/>
              <a:t>Goschke</a:t>
            </a:r>
            <a:r>
              <a:rPr lang="de-DE" altLang="de-DE" sz="1400" dirty="0"/>
              <a:t>, </a:t>
            </a:r>
            <a:r>
              <a:rPr lang="de-DE" altLang="de-DE" sz="1400" dirty="0" smtClean="0"/>
              <a:t>2010</a:t>
            </a: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608718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 smtClean="0"/>
              <a:t>Cognitive </a:t>
            </a:r>
            <a:r>
              <a:rPr lang="en-US" altLang="de-DE" dirty="0"/>
              <a:t>Control: Simon t</a:t>
            </a:r>
            <a:r>
              <a:rPr lang="en-US" altLang="de-DE" dirty="0" smtClean="0"/>
              <a:t>ask </a:t>
            </a:r>
            <a:r>
              <a:rPr lang="en-US" altLang="de-DE" dirty="0"/>
              <a:t>and cognitive conflict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760" r="9314" b="10139"/>
          <a:stretch>
            <a:fillRect/>
          </a:stretch>
        </p:blipFill>
        <p:spPr bwMode="auto">
          <a:xfrm>
            <a:off x="4577080" y="2806629"/>
            <a:ext cx="309562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7156" r="53496" b="9792"/>
          <a:stretch>
            <a:fillRect/>
          </a:stretch>
        </p:blipFill>
        <p:spPr bwMode="auto">
          <a:xfrm>
            <a:off x="689293" y="2832029"/>
            <a:ext cx="313690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730" y="2806629"/>
            <a:ext cx="6826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1383" name="Group 7"/>
          <p:cNvGrpSpPr>
            <a:grpSpLocks/>
          </p:cNvGrpSpPr>
          <p:nvPr/>
        </p:nvGrpSpPr>
        <p:grpSpPr bwMode="auto">
          <a:xfrm>
            <a:off x="1624330" y="1831904"/>
            <a:ext cx="1225550" cy="865188"/>
            <a:chOff x="1292" y="1480"/>
            <a:chExt cx="772" cy="545"/>
          </a:xfrm>
        </p:grpSpPr>
        <p:sp>
          <p:nvSpPr>
            <p:cNvPr id="101384" name="Rectangle 8"/>
            <p:cNvSpPr>
              <a:spLocks noChangeArrowheads="1"/>
            </p:cNvSpPr>
            <p:nvPr/>
          </p:nvSpPr>
          <p:spPr bwMode="auto">
            <a:xfrm>
              <a:off x="1292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85" name="Rectangle 9"/>
            <p:cNvSpPr>
              <a:spLocks noChangeArrowheads="1"/>
            </p:cNvSpPr>
            <p:nvPr/>
          </p:nvSpPr>
          <p:spPr bwMode="auto">
            <a:xfrm>
              <a:off x="1292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86" name="Rectangle 10"/>
            <p:cNvSpPr>
              <a:spLocks noChangeArrowheads="1"/>
            </p:cNvSpPr>
            <p:nvPr/>
          </p:nvSpPr>
          <p:spPr bwMode="auto">
            <a:xfrm>
              <a:off x="1894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87" name="AutoShape 11"/>
            <p:cNvSpPr>
              <a:spLocks noChangeArrowheads="1"/>
            </p:cNvSpPr>
            <p:nvPr/>
          </p:nvSpPr>
          <p:spPr bwMode="auto">
            <a:xfrm flipH="1">
              <a:off x="1385" y="1689"/>
              <a:ext cx="92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</p:grpSp>
      <p:grpSp>
        <p:nvGrpSpPr>
          <p:cNvPr id="101388" name="Group 12"/>
          <p:cNvGrpSpPr>
            <a:grpSpLocks/>
          </p:cNvGrpSpPr>
          <p:nvPr/>
        </p:nvGrpSpPr>
        <p:grpSpPr bwMode="auto">
          <a:xfrm>
            <a:off x="5583555" y="1830317"/>
            <a:ext cx="1225550" cy="865187"/>
            <a:chOff x="3696" y="1480"/>
            <a:chExt cx="772" cy="545"/>
          </a:xfrm>
        </p:grpSpPr>
        <p:sp>
          <p:nvSpPr>
            <p:cNvPr id="101389" name="Rectangle 13"/>
            <p:cNvSpPr>
              <a:spLocks noChangeArrowheads="1"/>
            </p:cNvSpPr>
            <p:nvPr/>
          </p:nvSpPr>
          <p:spPr bwMode="auto">
            <a:xfrm>
              <a:off x="3696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90" name="Rectangle 14"/>
            <p:cNvSpPr>
              <a:spLocks noChangeArrowheads="1"/>
            </p:cNvSpPr>
            <p:nvPr/>
          </p:nvSpPr>
          <p:spPr bwMode="auto">
            <a:xfrm>
              <a:off x="3696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91" name="Rectangle 15"/>
            <p:cNvSpPr>
              <a:spLocks noChangeArrowheads="1"/>
            </p:cNvSpPr>
            <p:nvPr/>
          </p:nvSpPr>
          <p:spPr bwMode="auto">
            <a:xfrm>
              <a:off x="4298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1392" name="AutoShape 16"/>
            <p:cNvSpPr>
              <a:spLocks noChangeArrowheads="1"/>
            </p:cNvSpPr>
            <p:nvPr/>
          </p:nvSpPr>
          <p:spPr bwMode="auto">
            <a:xfrm flipH="1">
              <a:off x="4298" y="1689"/>
              <a:ext cx="93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6297930" y="5861050"/>
            <a:ext cx="25646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400" dirty="0" err="1" smtClean="0"/>
              <a:t>see</a:t>
            </a:r>
            <a:r>
              <a:rPr lang="de-DE" altLang="de-DE" sz="1400" dirty="0" smtClean="0"/>
              <a:t> also </a:t>
            </a:r>
            <a:r>
              <a:rPr lang="de-DE" altLang="de-DE" sz="1400" dirty="0" err="1" smtClean="0"/>
              <a:t>Ye</a:t>
            </a:r>
            <a:r>
              <a:rPr lang="de-DE" altLang="de-DE" sz="1400" dirty="0" smtClean="0"/>
              <a:t> &amp; Damian, 2023</a:t>
            </a:r>
            <a:endParaRPr lang="de-DE" altLang="de-DE" sz="1400" dirty="0"/>
          </a:p>
        </p:txBody>
      </p:sp>
    </p:spTree>
    <p:extLst>
      <p:ext uri="{BB962C8B-B14F-4D97-AF65-F5344CB8AC3E}">
        <p14:creationId xmlns:p14="http://schemas.microsoft.com/office/powerpoint/2010/main" val="126665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Areas of application</a:t>
            </a:r>
            <a:br>
              <a:rPr lang="en-US" altLang="de-DE" dirty="0"/>
            </a:br>
            <a:r>
              <a:rPr lang="en-US" altLang="de-DE" dirty="0"/>
              <a:t>Cognitive Control: Simon Task and cognitive conflict</a:t>
            </a:r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60960" y="1992849"/>
            <a:ext cx="4864496" cy="3972976"/>
            <a:chOff x="1920240" y="1524000"/>
            <a:chExt cx="5152435" cy="4208144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/>
            <a:srcRect t="6565"/>
            <a:stretch/>
          </p:blipFill>
          <p:spPr>
            <a:xfrm>
              <a:off x="2072050" y="1656079"/>
              <a:ext cx="5000625" cy="4076065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1920240" y="1524000"/>
              <a:ext cx="508000" cy="31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/>
          <a:srcRect l="8386"/>
          <a:stretch/>
        </p:blipFill>
        <p:spPr>
          <a:xfrm>
            <a:off x="4826150" y="2080260"/>
            <a:ext cx="4031415" cy="3885564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2173971" y="1623517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Fast </a:t>
            </a:r>
            <a:r>
              <a:rPr lang="de-DE" dirty="0" err="1" smtClean="0"/>
              <a:t>trials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6234960" y="1623517"/>
            <a:ext cx="1273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Slow </a:t>
            </a:r>
            <a:r>
              <a:rPr lang="de-DE" dirty="0" err="1" smtClean="0"/>
              <a:t>trials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2889466" y="1140269"/>
            <a:ext cx="387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</a:t>
            </a:r>
            <a:r>
              <a:rPr lang="de-DE" dirty="0" err="1" smtClean="0"/>
              <a:t>course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influences</a:t>
            </a:r>
            <a:r>
              <a:rPr lang="de-DE" dirty="0" smtClean="0"/>
              <a:t> in TCMR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02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Multitasking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2052637"/>
            <a:ext cx="7991475" cy="2752725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282634" y="5675347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Scherbaum, Gottschalk, Dshemuchadse, Fischer, 2015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64095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Stage-like linear </a:t>
            </a:r>
            <a:r>
              <a:rPr lang="de-DE" dirty="0" err="1" smtClean="0"/>
              <a:t>approaches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cognition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Measures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final </a:t>
            </a:r>
            <a:r>
              <a:rPr lang="de-DE" dirty="0" err="1" smtClean="0">
                <a:sym typeface="Wingdings" panose="05000000000000000000" pitchFamily="2" charset="2"/>
              </a:rPr>
              <a:t>response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83" y="1246188"/>
            <a:ext cx="3978973" cy="1627203"/>
          </a:xfrm>
          <a:prstGeom prst="rect">
            <a:avLst/>
          </a:prstGeom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4789056" y="5543614"/>
            <a:ext cx="439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dirty="0"/>
              <a:t>e.g</a:t>
            </a:r>
            <a:r>
              <a:rPr lang="de-DE" altLang="de-DE" dirty="0" smtClean="0"/>
              <a:t>., </a:t>
            </a:r>
            <a:r>
              <a:rPr lang="de-DE" altLang="de-DE" dirty="0"/>
              <a:t>Fellows </a:t>
            </a:r>
            <a:r>
              <a:rPr lang="de-DE" altLang="de-DE" dirty="0" smtClean="0"/>
              <a:t>2004, </a:t>
            </a:r>
            <a:r>
              <a:rPr lang="de-DE" altLang="de-DE" dirty="0" err="1"/>
              <a:t>Sugrue</a:t>
            </a:r>
            <a:r>
              <a:rPr lang="de-DE" altLang="de-DE" dirty="0"/>
              <a:t> et al. </a:t>
            </a:r>
            <a:r>
              <a:rPr lang="de-DE" altLang="de-DE" dirty="0" smtClean="0"/>
              <a:t>2005</a:t>
            </a:r>
            <a:endParaRPr lang="de-DE" altLang="de-DE" dirty="0"/>
          </a:p>
        </p:txBody>
      </p:sp>
      <p:pic>
        <p:nvPicPr>
          <p:cNvPr id="10" name="Picture 4" descr="prozess_d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56" y="4300502"/>
            <a:ext cx="8720137" cy="113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143392" y="3046453"/>
            <a:ext cx="43926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de-DE" altLang="de-DE" dirty="0" smtClean="0"/>
              <a:t>e.g., Lien &amp; Proctor, 2002</a:t>
            </a:r>
            <a:endParaRPr lang="de-DE" alt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4"/>
          <a:srcRect l="33111" t="4712" r="34200"/>
          <a:stretch/>
        </p:blipFill>
        <p:spPr>
          <a:xfrm>
            <a:off x="5108448" y="931471"/>
            <a:ext cx="1992738" cy="3212973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7323785" y="2595544"/>
            <a:ext cx="17139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Infering</a:t>
            </a:r>
            <a:r>
              <a:rPr lang="de-DE" dirty="0" smtClean="0"/>
              <a:t>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components</a:t>
            </a:r>
            <a:endParaRPr lang="de-DE" dirty="0" smtClean="0"/>
          </a:p>
          <a:p>
            <a:r>
              <a:rPr lang="de-DE" dirty="0" err="1" smtClean="0"/>
              <a:t>from</a:t>
            </a:r>
            <a:r>
              <a:rPr lang="de-DE" dirty="0" smtClean="0"/>
              <a:t> RT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choices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425" y="989333"/>
            <a:ext cx="1488376" cy="148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Areas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application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Multitasking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4282634" y="5675347"/>
            <a:ext cx="468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Scherbaum, Gottschalk, Dshemuchadse, Fischer, 2015</a:t>
            </a:r>
            <a:endParaRPr lang="de-DE" sz="140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2" y="1776339"/>
            <a:ext cx="5879939" cy="420678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261" y="2263695"/>
            <a:ext cx="2066925" cy="89535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2889466" y="1140269"/>
            <a:ext cx="387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Time </a:t>
            </a:r>
            <a:r>
              <a:rPr lang="de-DE" dirty="0" err="1" smtClean="0"/>
              <a:t>course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influences</a:t>
            </a:r>
            <a:r>
              <a:rPr lang="de-DE" dirty="0" smtClean="0"/>
              <a:t> in TCMR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824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020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smtClean="0"/>
              <a:t>2D </a:t>
            </a:r>
            <a:r>
              <a:rPr lang="de-DE" dirty="0" err="1" smtClean="0"/>
              <a:t>Coordinates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/>
          <a:stretch>
            <a:fillRect/>
          </a:stretch>
        </p:blipFill>
        <p:spPr bwMode="auto">
          <a:xfrm>
            <a:off x="0" y="1540205"/>
            <a:ext cx="5315712" cy="356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uppieren 8"/>
          <p:cNvGrpSpPr/>
          <p:nvPr/>
        </p:nvGrpSpPr>
        <p:grpSpPr>
          <a:xfrm>
            <a:off x="5749893" y="1487853"/>
            <a:ext cx="2919075" cy="983530"/>
            <a:chOff x="1042988" y="2779713"/>
            <a:chExt cx="7058025" cy="2378075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>
              <a:off x="7386638" y="3690939"/>
              <a:ext cx="390524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4" name="Gruppieren 13"/>
          <p:cNvGrpSpPr/>
          <p:nvPr/>
        </p:nvGrpSpPr>
        <p:grpSpPr>
          <a:xfrm>
            <a:off x="5749893" y="2707053"/>
            <a:ext cx="2919075" cy="983530"/>
            <a:chOff x="1042988" y="2779713"/>
            <a:chExt cx="7058025" cy="2378075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6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9" name="Gruppieren 18"/>
          <p:cNvGrpSpPr/>
          <p:nvPr/>
        </p:nvGrpSpPr>
        <p:grpSpPr>
          <a:xfrm>
            <a:off x="5749893" y="3853012"/>
            <a:ext cx="2919075" cy="983530"/>
            <a:chOff x="1042988" y="2779713"/>
            <a:chExt cx="7058025" cy="2378075"/>
          </a:xfrm>
        </p:grpSpPr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1" name="AutoShape 6"/>
            <p:cNvSpPr>
              <a:spLocks noChangeArrowheads="1"/>
            </p:cNvSpPr>
            <p:nvPr/>
          </p:nvSpPr>
          <p:spPr bwMode="auto">
            <a:xfrm>
              <a:off x="1433512" y="3692525"/>
              <a:ext cx="385761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22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3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5749893" y="4962484"/>
            <a:ext cx="2919075" cy="983530"/>
            <a:chOff x="1042988" y="2779713"/>
            <a:chExt cx="7058025" cy="2378075"/>
          </a:xfrm>
        </p:grpSpPr>
        <p:sp>
          <p:nvSpPr>
            <p:cNvPr id="25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6" name="AutoShape 6"/>
            <p:cNvSpPr>
              <a:spLocks noChangeArrowheads="1"/>
            </p:cNvSpPr>
            <p:nvPr/>
          </p:nvSpPr>
          <p:spPr bwMode="auto">
            <a:xfrm>
              <a:off x="1433512" y="3692525"/>
              <a:ext cx="385761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8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cxnSp>
        <p:nvCxnSpPr>
          <p:cNvPr id="30" name="Gerader Verbinder 29"/>
          <p:cNvCxnSpPr/>
          <p:nvPr/>
        </p:nvCxnSpPr>
        <p:spPr>
          <a:xfrm>
            <a:off x="5096256" y="1979289"/>
            <a:ext cx="414528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/>
          <p:cNvCxnSpPr/>
          <p:nvPr/>
        </p:nvCxnSpPr>
        <p:spPr>
          <a:xfrm>
            <a:off x="5096256" y="3235065"/>
            <a:ext cx="41452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7218540" y="1341120"/>
            <a:ext cx="1584084" cy="4718304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/>
          <p:cNvCxnSpPr/>
          <p:nvPr/>
        </p:nvCxnSpPr>
        <p:spPr>
          <a:xfrm>
            <a:off x="5096256" y="4344448"/>
            <a:ext cx="414528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/>
          <p:cNvCxnSpPr/>
          <p:nvPr/>
        </p:nvCxnSpPr>
        <p:spPr>
          <a:xfrm>
            <a:off x="5096256" y="5482400"/>
            <a:ext cx="414528" cy="0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/>
          <p:cNvSpPr txBox="1"/>
          <p:nvPr/>
        </p:nvSpPr>
        <p:spPr>
          <a:xfrm>
            <a:off x="517927" y="5422137"/>
            <a:ext cx="4035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err="1" smtClean="0"/>
              <a:t>Whatever</a:t>
            </a:r>
            <a:r>
              <a:rPr lang="de-DE" sz="1400" dirty="0" smtClean="0"/>
              <a:t> </a:t>
            </a:r>
            <a:r>
              <a:rPr lang="de-DE" sz="1400" dirty="0" err="1" smtClean="0"/>
              <a:t>you</a:t>
            </a:r>
            <a:r>
              <a:rPr lang="de-DE" sz="1400" dirty="0" smtClean="0"/>
              <a:t> </a:t>
            </a:r>
            <a:r>
              <a:rPr lang="de-DE" sz="1400" dirty="0" err="1" smtClean="0"/>
              <a:t>want</a:t>
            </a:r>
            <a:r>
              <a:rPr lang="de-DE" sz="1400" dirty="0" smtClean="0"/>
              <a:t> </a:t>
            </a:r>
            <a:r>
              <a:rPr lang="de-DE" sz="1400" dirty="0" err="1" smtClean="0"/>
              <a:t>to</a:t>
            </a:r>
            <a:r>
              <a:rPr lang="de-DE" sz="1400" dirty="0" smtClean="0"/>
              <a:t> </a:t>
            </a:r>
            <a:r>
              <a:rPr lang="de-DE" sz="1400" dirty="0" err="1" smtClean="0"/>
              <a:t>read</a:t>
            </a:r>
            <a:r>
              <a:rPr lang="de-DE" sz="1400" dirty="0" smtClean="0"/>
              <a:t> </a:t>
            </a:r>
            <a:r>
              <a:rPr lang="de-DE" sz="1400" dirty="0" err="1" smtClean="0"/>
              <a:t>into</a:t>
            </a:r>
            <a:r>
              <a:rPr lang="de-DE" sz="1400" dirty="0" smtClean="0"/>
              <a:t> </a:t>
            </a:r>
            <a:r>
              <a:rPr lang="de-DE" sz="1400" dirty="0" err="1" smtClean="0"/>
              <a:t>it</a:t>
            </a:r>
            <a:r>
              <a:rPr lang="de-DE" sz="1400" dirty="0" smtClean="0"/>
              <a:t> </a:t>
            </a:r>
            <a:r>
              <a:rPr lang="de-DE" sz="1400" dirty="0" err="1" smtClean="0"/>
              <a:t>qualitatively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9934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Heat</a:t>
            </a:r>
            <a:r>
              <a:rPr lang="de-DE" dirty="0" smtClean="0"/>
              <a:t> </a:t>
            </a:r>
            <a:r>
              <a:rPr lang="de-DE" dirty="0" err="1" smtClean="0"/>
              <a:t>Maps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760" r="9314" b="10139"/>
          <a:stretch>
            <a:fillRect/>
          </a:stretch>
        </p:blipFill>
        <p:spPr bwMode="auto">
          <a:xfrm>
            <a:off x="4577080" y="2806629"/>
            <a:ext cx="3095625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7156" r="53496" b="9792"/>
          <a:stretch>
            <a:fillRect/>
          </a:stretch>
        </p:blipFill>
        <p:spPr bwMode="auto">
          <a:xfrm>
            <a:off x="689293" y="2832029"/>
            <a:ext cx="313690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730" y="2806629"/>
            <a:ext cx="682625" cy="240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624330" y="1831904"/>
            <a:ext cx="1225550" cy="865188"/>
            <a:chOff x="1292" y="1480"/>
            <a:chExt cx="772" cy="545"/>
          </a:xfrm>
        </p:grpSpPr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1292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292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894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 flipH="1">
              <a:off x="1385" y="1689"/>
              <a:ext cx="92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</p:grpSp>
      <p:grpSp>
        <p:nvGrpSpPr>
          <p:cNvPr id="16" name="Group 12"/>
          <p:cNvGrpSpPr>
            <a:grpSpLocks/>
          </p:cNvGrpSpPr>
          <p:nvPr/>
        </p:nvGrpSpPr>
        <p:grpSpPr bwMode="auto">
          <a:xfrm>
            <a:off x="5583555" y="1830317"/>
            <a:ext cx="1225550" cy="865187"/>
            <a:chOff x="3696" y="1480"/>
            <a:chExt cx="772" cy="545"/>
          </a:xfrm>
        </p:grpSpPr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3696" y="1480"/>
              <a:ext cx="772" cy="5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696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4298" y="1480"/>
              <a:ext cx="170" cy="7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 flipH="1">
              <a:off x="4298" y="1689"/>
              <a:ext cx="93" cy="12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21" name="Textfeld 20"/>
          <p:cNvSpPr txBox="1"/>
          <p:nvPr/>
        </p:nvSpPr>
        <p:spPr>
          <a:xfrm>
            <a:off x="517927" y="5503162"/>
            <a:ext cx="4678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err="1" smtClean="0"/>
              <a:t>Consistency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movements</a:t>
            </a:r>
            <a:r>
              <a:rPr lang="de-DE" sz="1400" dirty="0" smtClean="0"/>
              <a:t> </a:t>
            </a:r>
            <a:r>
              <a:rPr lang="de-DE" sz="1400" dirty="0" err="1" smtClean="0"/>
              <a:t>and</a:t>
            </a:r>
            <a:r>
              <a:rPr lang="de-DE" sz="1400" dirty="0" smtClean="0"/>
              <a:t> </a:t>
            </a:r>
            <a:r>
              <a:rPr lang="de-DE" sz="1400" dirty="0" err="1" smtClean="0"/>
              <a:t>biases</a:t>
            </a:r>
            <a:r>
              <a:rPr lang="de-DE" sz="1400" dirty="0" smtClean="0"/>
              <a:t> on </a:t>
            </a:r>
            <a:r>
              <a:rPr lang="de-DE" sz="1400" dirty="0" err="1" smtClean="0"/>
              <a:t>movements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4759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Trajectory</a:t>
            </a:r>
            <a:r>
              <a:rPr lang="de-DE" dirty="0" smtClean="0"/>
              <a:t> Angle</a:t>
            </a:r>
            <a:endParaRPr lang="de-DE" dirty="0"/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/>
          <a:stretch>
            <a:fillRect/>
          </a:stretch>
        </p:blipFill>
        <p:spPr bwMode="auto">
          <a:xfrm>
            <a:off x="-277797" y="2072640"/>
            <a:ext cx="5315712" cy="356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 flipV="1">
            <a:off x="2459307" y="4876800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V="1">
            <a:off x="2465403" y="4578096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2471499" y="4268185"/>
            <a:ext cx="58674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535126" y="4000500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2633043" y="3732815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V="1">
            <a:off x="2730960" y="3465130"/>
            <a:ext cx="0" cy="25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2584084" y="3209367"/>
            <a:ext cx="138113" cy="255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2380059" y="3009900"/>
            <a:ext cx="204026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H="1" flipV="1">
            <a:off x="2103453" y="2811780"/>
            <a:ext cx="277749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/>
          <p:nvPr/>
        </p:nvCxnSpPr>
        <p:spPr>
          <a:xfrm flipH="1" flipV="1">
            <a:off x="1798653" y="2651760"/>
            <a:ext cx="304801" cy="183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 flipH="1" flipV="1">
            <a:off x="1497663" y="2453640"/>
            <a:ext cx="300991" cy="191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/>
          <p:nvPr/>
        </p:nvCxnSpPr>
        <p:spPr>
          <a:xfrm flipH="1" flipV="1">
            <a:off x="1196672" y="2267343"/>
            <a:ext cx="300992" cy="19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>
            <a:off x="3343227" y="2743609"/>
            <a:ext cx="0" cy="48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/>
          <p:nvPr/>
        </p:nvCxnSpPr>
        <p:spPr>
          <a:xfrm flipH="1" flipV="1">
            <a:off x="2923174" y="2946671"/>
            <a:ext cx="420054" cy="25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Bogen 30"/>
          <p:cNvSpPr/>
          <p:nvPr/>
        </p:nvSpPr>
        <p:spPr>
          <a:xfrm>
            <a:off x="3110817" y="2918733"/>
            <a:ext cx="434340" cy="266291"/>
          </a:xfrm>
          <a:prstGeom prst="arc">
            <a:avLst>
              <a:gd name="adj1" fmla="val 11037629"/>
              <a:gd name="adj2" fmla="val 164766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Picture 29" descr="figur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577" y="2223676"/>
            <a:ext cx="4366942" cy="332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feld 33"/>
          <p:cNvSpPr txBox="1"/>
          <p:nvPr/>
        </p:nvSpPr>
        <p:spPr>
          <a:xfrm>
            <a:off x="517927" y="5422137"/>
            <a:ext cx="3586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err="1" smtClean="0"/>
              <a:t>Direct</a:t>
            </a:r>
            <a:r>
              <a:rPr lang="de-DE" sz="1400" dirty="0" smtClean="0"/>
              <a:t> </a:t>
            </a:r>
            <a:r>
              <a:rPr lang="de-DE" sz="1400" dirty="0" err="1" smtClean="0"/>
              <a:t>influences</a:t>
            </a:r>
            <a:r>
              <a:rPr lang="de-DE" sz="1400" dirty="0" smtClean="0"/>
              <a:t> on </a:t>
            </a:r>
            <a:r>
              <a:rPr lang="de-DE" sz="1400" dirty="0" err="1" smtClean="0"/>
              <a:t>movement</a:t>
            </a:r>
            <a:r>
              <a:rPr lang="de-DE" sz="1400" dirty="0" smtClean="0"/>
              <a:t> </a:t>
            </a:r>
            <a:r>
              <a:rPr lang="de-DE" sz="1400" dirty="0" err="1" smtClean="0"/>
              <a:t>direction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98326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Velocity</a:t>
            </a:r>
            <a:endParaRPr lang="de-DE" dirty="0"/>
          </a:p>
        </p:txBody>
      </p:sp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8"/>
          <a:stretch>
            <a:fillRect/>
          </a:stretch>
        </p:blipFill>
        <p:spPr bwMode="auto">
          <a:xfrm>
            <a:off x="-277797" y="2072640"/>
            <a:ext cx="5315712" cy="3560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17927" y="5422137"/>
            <a:ext cx="326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Interpretation: </a:t>
            </a:r>
            <a:br>
              <a:rPr lang="de-DE" sz="1400" dirty="0" smtClean="0"/>
            </a:br>
            <a:r>
              <a:rPr lang="de-DE" sz="1400" dirty="0" smtClean="0"/>
              <a:t>Speed </a:t>
            </a:r>
            <a:r>
              <a:rPr lang="de-DE" sz="1400" dirty="0" err="1" smtClean="0"/>
              <a:t>of</a:t>
            </a:r>
            <a:r>
              <a:rPr lang="de-DE" sz="1400" dirty="0" smtClean="0"/>
              <a:t> </a:t>
            </a:r>
            <a:r>
              <a:rPr lang="de-DE" sz="1400" dirty="0" err="1" smtClean="0"/>
              <a:t>processing</a:t>
            </a:r>
            <a:r>
              <a:rPr lang="de-DE" sz="1400" dirty="0" smtClean="0"/>
              <a:t>, </a:t>
            </a:r>
            <a:r>
              <a:rPr lang="de-DE" sz="1400" dirty="0" err="1" smtClean="0"/>
              <a:t>cognitive</a:t>
            </a:r>
            <a:r>
              <a:rPr lang="de-DE" sz="1400" dirty="0" smtClean="0"/>
              <a:t> </a:t>
            </a:r>
            <a:r>
              <a:rPr lang="de-DE" sz="1400" dirty="0" err="1" smtClean="0"/>
              <a:t>effort</a:t>
            </a:r>
            <a:endParaRPr lang="de-DE" sz="14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35" y="2195127"/>
            <a:ext cx="4592989" cy="3438258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V="1">
            <a:off x="2459307" y="4876800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 flipV="1">
            <a:off x="2465403" y="4578096"/>
            <a:ext cx="6096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V="1">
            <a:off x="2471499" y="4268185"/>
            <a:ext cx="58674" cy="2987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V="1">
            <a:off x="2535126" y="4000500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633043" y="3732815"/>
            <a:ext cx="97917" cy="2676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V="1">
            <a:off x="2730960" y="3465130"/>
            <a:ext cx="0" cy="2557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H="1" flipV="1">
            <a:off x="2584084" y="3209367"/>
            <a:ext cx="138113" cy="2557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H="1" flipV="1">
            <a:off x="2380059" y="3009900"/>
            <a:ext cx="204026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H="1" flipV="1">
            <a:off x="2103453" y="2811780"/>
            <a:ext cx="277749" cy="2139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 flipH="1" flipV="1">
            <a:off x="1798653" y="2651760"/>
            <a:ext cx="304801" cy="1836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1497663" y="2453640"/>
            <a:ext cx="300991" cy="1912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 flipH="1" flipV="1">
            <a:off x="1196672" y="2267343"/>
            <a:ext cx="300992" cy="1981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/>
          <p:cNvCxnSpPr/>
          <p:nvPr/>
        </p:nvCxnSpPr>
        <p:spPr>
          <a:xfrm flipH="1" flipV="1">
            <a:off x="2923174" y="2946671"/>
            <a:ext cx="420054" cy="25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/>
          <p:cNvCxnSpPr/>
          <p:nvPr/>
        </p:nvCxnSpPr>
        <p:spPr>
          <a:xfrm flipV="1">
            <a:off x="2923174" y="2651760"/>
            <a:ext cx="149210" cy="29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/>
          <p:cNvCxnSpPr/>
          <p:nvPr/>
        </p:nvCxnSpPr>
        <p:spPr>
          <a:xfrm flipV="1">
            <a:off x="3343228" y="2904921"/>
            <a:ext cx="149210" cy="29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/>
          <p:cNvCxnSpPr/>
          <p:nvPr/>
        </p:nvCxnSpPr>
        <p:spPr>
          <a:xfrm>
            <a:off x="2991947" y="2805311"/>
            <a:ext cx="425841" cy="240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728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 smtClean="0"/>
              <a:t>Static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r>
              <a:rPr lang="de-DE" dirty="0" smtClean="0"/>
              <a:t>: Area </a:t>
            </a:r>
            <a:r>
              <a:rPr lang="de-DE" dirty="0" err="1" smtClean="0"/>
              <a:t>under</a:t>
            </a:r>
            <a:r>
              <a:rPr lang="de-DE" dirty="0" smtClean="0"/>
              <a:t> </a:t>
            </a:r>
            <a:r>
              <a:rPr lang="de-DE" dirty="0" err="1" smtClean="0"/>
              <a:t>curve</a:t>
            </a:r>
            <a:r>
              <a:rPr lang="de-DE" dirty="0" smtClean="0"/>
              <a:t>, Maximum Deviation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0" y="1502749"/>
            <a:ext cx="5382228" cy="3679977"/>
            <a:chOff x="0" y="1401309"/>
            <a:chExt cx="6991109" cy="4683015"/>
          </a:xfrm>
        </p:grpSpPr>
        <p:pic>
          <p:nvPicPr>
            <p:cNvPr id="4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88"/>
            <a:stretch>
              <a:fillRect/>
            </a:stretch>
          </p:blipFill>
          <p:spPr bwMode="auto">
            <a:xfrm>
              <a:off x="0" y="1401309"/>
              <a:ext cx="6991109" cy="46830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" name="Gerader Verbinder 4"/>
            <p:cNvCxnSpPr/>
            <p:nvPr/>
          </p:nvCxnSpPr>
          <p:spPr>
            <a:xfrm flipH="1" flipV="1">
              <a:off x="1701480" y="1551008"/>
              <a:ext cx="1909823" cy="3970116"/>
            </a:xfrm>
            <a:prstGeom prst="line">
              <a:avLst/>
            </a:prstGeom>
            <a:ln w="28575">
              <a:solidFill>
                <a:srgbClr val="000000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Freihandform 5"/>
            <p:cNvSpPr/>
            <p:nvPr/>
          </p:nvSpPr>
          <p:spPr>
            <a:xfrm>
              <a:off x="1701480" y="1493134"/>
              <a:ext cx="2257063" cy="4004841"/>
            </a:xfrm>
            <a:custGeom>
              <a:avLst/>
              <a:gdLst>
                <a:gd name="connsiteX0" fmla="*/ 1909823 w 2257063"/>
                <a:gd name="connsiteY0" fmla="*/ 4004841 h 4004841"/>
                <a:gd name="connsiteX1" fmla="*/ 1944547 w 2257063"/>
                <a:gd name="connsiteY1" fmla="*/ 3183038 h 4004841"/>
                <a:gd name="connsiteX2" fmla="*/ 2037144 w 2257063"/>
                <a:gd name="connsiteY2" fmla="*/ 2639028 h 4004841"/>
                <a:gd name="connsiteX3" fmla="*/ 2257063 w 2257063"/>
                <a:gd name="connsiteY3" fmla="*/ 2129742 h 4004841"/>
                <a:gd name="connsiteX4" fmla="*/ 2245489 w 2257063"/>
                <a:gd name="connsiteY4" fmla="*/ 1724628 h 4004841"/>
                <a:gd name="connsiteX5" fmla="*/ 2141317 w 2257063"/>
                <a:gd name="connsiteY5" fmla="*/ 1516284 h 4004841"/>
                <a:gd name="connsiteX6" fmla="*/ 1817225 w 2257063"/>
                <a:gd name="connsiteY6" fmla="*/ 1169043 h 4004841"/>
                <a:gd name="connsiteX7" fmla="*/ 0 w 2257063"/>
                <a:gd name="connsiteY7" fmla="*/ 0 h 4004841"/>
                <a:gd name="connsiteX8" fmla="*/ 1909823 w 2257063"/>
                <a:gd name="connsiteY8" fmla="*/ 4004841 h 400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7063" h="4004841">
                  <a:moveTo>
                    <a:pt x="1909823" y="4004841"/>
                  </a:moveTo>
                  <a:lnTo>
                    <a:pt x="1944547" y="3183038"/>
                  </a:lnTo>
                  <a:lnTo>
                    <a:pt x="2037144" y="2639028"/>
                  </a:lnTo>
                  <a:lnTo>
                    <a:pt x="2257063" y="2129742"/>
                  </a:lnTo>
                  <a:lnTo>
                    <a:pt x="2245489" y="1724628"/>
                  </a:lnTo>
                  <a:lnTo>
                    <a:pt x="2141317" y="1516284"/>
                  </a:lnTo>
                  <a:lnTo>
                    <a:pt x="1817225" y="1169043"/>
                  </a:lnTo>
                  <a:lnTo>
                    <a:pt x="0" y="0"/>
                  </a:lnTo>
                  <a:lnTo>
                    <a:pt x="1909823" y="4004841"/>
                  </a:lnTo>
                  <a:close/>
                </a:path>
              </a:pathLst>
            </a:cu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r Verbinder 8"/>
            <p:cNvCxnSpPr/>
            <p:nvPr/>
          </p:nvCxnSpPr>
          <p:spPr>
            <a:xfrm flipV="1">
              <a:off x="2696903" y="3020993"/>
              <a:ext cx="1145894" cy="578734"/>
            </a:xfrm>
            <a:prstGeom prst="line">
              <a:avLst/>
            </a:prstGeom>
            <a:ln w="28575">
              <a:solidFill>
                <a:srgbClr val="0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uppieren 12"/>
          <p:cNvGrpSpPr/>
          <p:nvPr/>
        </p:nvGrpSpPr>
        <p:grpSpPr>
          <a:xfrm>
            <a:off x="5502824" y="1181026"/>
            <a:ext cx="3345250" cy="4819957"/>
            <a:chOff x="3958542" y="-4838102"/>
            <a:chExt cx="7676196" cy="11060139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/>
            <a:srcRect r="54077"/>
            <a:stretch/>
          </p:blipFill>
          <p:spPr>
            <a:xfrm>
              <a:off x="3958542" y="-4838102"/>
              <a:ext cx="6909852" cy="5586075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47986" r="3229"/>
            <a:stretch/>
          </p:blipFill>
          <p:spPr>
            <a:xfrm>
              <a:off x="4294208" y="635962"/>
              <a:ext cx="7340530" cy="5586075"/>
            </a:xfrm>
            <a:prstGeom prst="rect">
              <a:avLst/>
            </a:prstGeom>
          </p:spPr>
        </p:pic>
      </p:grpSp>
      <p:sp>
        <p:nvSpPr>
          <p:cNvPr id="14" name="Rechteck 13"/>
          <p:cNvSpPr/>
          <p:nvPr/>
        </p:nvSpPr>
        <p:spPr>
          <a:xfrm>
            <a:off x="405114" y="51484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Strength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809330" y="202888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>
                <a:solidFill>
                  <a:srgbClr val="FF0000"/>
                </a:solidFill>
              </a:rPr>
              <a:t>AUC</a:t>
            </a:r>
            <a:endParaRPr lang="de-DE" b="1" dirty="0">
              <a:solidFill>
                <a:srgbClr val="FF0000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 rot="20181760">
            <a:off x="2084182" y="2673841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smtClean="0"/>
              <a:t>MAD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93756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smtClean="0"/>
              <a:t>Movement </a:t>
            </a:r>
            <a:r>
              <a:rPr lang="de-DE" dirty="0" err="1" smtClean="0"/>
              <a:t>Prototypes</a:t>
            </a:r>
            <a:endParaRPr lang="de-DE" dirty="0"/>
          </a:p>
        </p:txBody>
      </p:sp>
      <p:pic>
        <p:nvPicPr>
          <p:cNvPr id="3" name="Inhaltsplatzhalter 2"/>
          <p:cNvPicPr>
            <a:picLocks noGrp="1" noChangeAspect="1"/>
          </p:cNvPicPr>
          <p:nvPr>
            <p:ph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6" y="1371600"/>
            <a:ext cx="8230244" cy="3871609"/>
          </a:xfrm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58" t="6760" r="9314" b="10139"/>
          <a:stretch>
            <a:fillRect/>
          </a:stretch>
        </p:blipFill>
        <p:spPr bwMode="auto">
          <a:xfrm>
            <a:off x="7606453" y="227785"/>
            <a:ext cx="1080347" cy="926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2" t="7156" r="53496" b="9792"/>
          <a:stretch>
            <a:fillRect/>
          </a:stretch>
        </p:blipFill>
        <p:spPr bwMode="auto">
          <a:xfrm>
            <a:off x="6439537" y="228338"/>
            <a:ext cx="1094752" cy="92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hteck 3"/>
          <p:cNvSpPr/>
          <p:nvPr/>
        </p:nvSpPr>
        <p:spPr>
          <a:xfrm>
            <a:off x="395286" y="5243209"/>
            <a:ext cx="8748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Qualitity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r>
              <a:rPr lang="de-DE" dirty="0" smtClean="0"/>
              <a:t> / </a:t>
            </a:r>
            <a:r>
              <a:rPr lang="de-DE" dirty="0" err="1" smtClean="0"/>
              <a:t>consistency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  (/ dual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56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smtClean="0"/>
              <a:t>Analysis</a:t>
            </a:r>
            <a:br>
              <a:rPr lang="de-DE" dirty="0" smtClean="0"/>
            </a:br>
            <a:r>
              <a:rPr lang="de-DE" dirty="0" err="1" smtClean="0"/>
              <a:t>Discrete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mind</a:t>
            </a:r>
            <a:r>
              <a:rPr lang="de-DE" dirty="0" smtClean="0"/>
              <a:t> (</a:t>
            </a:r>
            <a:r>
              <a:rPr lang="de-DE" dirty="0" err="1" smtClean="0"/>
              <a:t>dCoM</a:t>
            </a:r>
            <a:r>
              <a:rPr lang="de-DE" dirty="0" smtClean="0"/>
              <a:t>) </a:t>
            </a:r>
            <a:r>
              <a:rPr lang="de-DE" dirty="0" err="1" smtClean="0"/>
              <a:t>classification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62" y="1454500"/>
            <a:ext cx="7845076" cy="3949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95286" y="5243209"/>
            <a:ext cx="87487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Qualitity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conflict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bias</a:t>
            </a:r>
            <a:r>
              <a:rPr lang="de-DE" dirty="0" smtClean="0"/>
              <a:t> / </a:t>
            </a:r>
            <a:r>
              <a:rPr lang="de-DE" dirty="0" err="1" smtClean="0"/>
              <a:t>consistency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r>
              <a:rPr lang="de-DE" dirty="0" smtClean="0"/>
              <a:t>  (/ dual </a:t>
            </a:r>
            <a:r>
              <a:rPr lang="de-DE" dirty="0" err="1" smtClean="0"/>
              <a:t>systems</a:t>
            </a:r>
            <a:r>
              <a:rPr lang="de-DE" dirty="0" smtClean="0"/>
              <a:t>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5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Dissection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Time-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altLang="de-DE" dirty="0"/>
          </a:p>
        </p:txBody>
      </p:sp>
      <p:pic>
        <p:nvPicPr>
          <p:cNvPr id="40" name="Picture 29" descr="figur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742" y="1933900"/>
            <a:ext cx="5031820" cy="383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76" name="Rectangle 4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de-DE" dirty="0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755650" y="2413826"/>
            <a:ext cx="171508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de-DE" altLang="de-DE" dirty="0"/>
              <a:t> </a:t>
            </a:r>
            <a:r>
              <a:rPr lang="de-DE" altLang="de-DE" dirty="0" err="1" smtClean="0"/>
              <a:t>Direction</a:t>
            </a:r>
            <a:endParaRPr lang="de-DE" altLang="de-DE" dirty="0"/>
          </a:p>
          <a:p>
            <a:pPr>
              <a:buFontTx/>
              <a:buChar char="•"/>
            </a:pPr>
            <a:endParaRPr lang="de-DE" altLang="de-DE" dirty="0"/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FF0000"/>
                </a:solidFill>
              </a:rPr>
              <a:t> </a:t>
            </a:r>
            <a:r>
              <a:rPr lang="de-DE" altLang="de-DE" dirty="0" smtClean="0">
                <a:solidFill>
                  <a:srgbClr val="FF0000"/>
                </a:solidFill>
              </a:rPr>
              <a:t>Location</a:t>
            </a: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00FF"/>
                </a:solidFill>
              </a:rPr>
              <a:t> </a:t>
            </a:r>
            <a:r>
              <a:rPr lang="de-DE" altLang="de-DE" dirty="0" err="1" smtClean="0">
                <a:solidFill>
                  <a:srgbClr val="0000FF"/>
                </a:solidFill>
              </a:rPr>
              <a:t>prev</a:t>
            </a:r>
            <a:r>
              <a:rPr lang="de-DE" altLang="de-DE" dirty="0" smtClean="0">
                <a:solidFill>
                  <a:srgbClr val="0000FF"/>
                </a:solidFill>
              </a:rPr>
              <a:t>. </a:t>
            </a:r>
            <a:r>
              <a:rPr lang="de-DE" altLang="de-DE" dirty="0" err="1" smtClean="0">
                <a:solidFill>
                  <a:srgbClr val="0000FF"/>
                </a:solidFill>
              </a:rPr>
              <a:t>conflict</a:t>
            </a: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8000"/>
                </a:solidFill>
              </a:rPr>
              <a:t> </a:t>
            </a:r>
            <a:r>
              <a:rPr lang="de-DE" altLang="de-DE" dirty="0" err="1" smtClean="0">
                <a:solidFill>
                  <a:srgbClr val="008000"/>
                </a:solidFill>
              </a:rPr>
              <a:t>prev</a:t>
            </a:r>
            <a:r>
              <a:rPr lang="de-DE" altLang="de-DE" dirty="0" smtClean="0">
                <a:solidFill>
                  <a:srgbClr val="008000"/>
                </a:solidFill>
              </a:rPr>
              <a:t>. </a:t>
            </a:r>
            <a:r>
              <a:rPr lang="de-DE" altLang="de-DE" dirty="0" err="1" smtClean="0">
                <a:solidFill>
                  <a:srgbClr val="008000"/>
                </a:solidFill>
              </a:rPr>
              <a:t>response</a:t>
            </a:r>
            <a:endParaRPr lang="de-DE" altLang="de-DE" dirty="0">
              <a:solidFill>
                <a:srgbClr val="008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chemeClr val="folHlink"/>
              </a:solidFill>
            </a:endParaRPr>
          </a:p>
          <a:p>
            <a:endParaRPr lang="de-DE" altLang="de-DE" dirty="0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114800" y="1951863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330700" y="1948688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4546600" y="1948688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4762500" y="1948688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 rot="16200000">
            <a:off x="3771900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 rot="16200000">
            <a:off x="4016375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 rot="16200000">
            <a:off x="4232275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 rot="16200000">
            <a:off x="4448175" y="3794951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7" name="AutoShape 15"/>
          <p:cNvSpPr>
            <a:spLocks noChangeArrowheads="1"/>
          </p:cNvSpPr>
          <p:nvPr/>
        </p:nvSpPr>
        <p:spPr bwMode="auto">
          <a:xfrm>
            <a:off x="2627313" y="2413826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8" name="AutoShape 16"/>
          <p:cNvSpPr>
            <a:spLocks noChangeArrowheads="1"/>
          </p:cNvSpPr>
          <p:nvPr/>
        </p:nvSpPr>
        <p:spPr bwMode="auto">
          <a:xfrm>
            <a:off x="2627313" y="2966276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9" name="AutoShape 17"/>
          <p:cNvSpPr>
            <a:spLocks noChangeArrowheads="1"/>
          </p:cNvSpPr>
          <p:nvPr/>
        </p:nvSpPr>
        <p:spPr bwMode="auto">
          <a:xfrm>
            <a:off x="2627313" y="3515551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90" name="AutoShape 18"/>
          <p:cNvSpPr>
            <a:spLocks noChangeArrowheads="1"/>
          </p:cNvSpPr>
          <p:nvPr/>
        </p:nvSpPr>
        <p:spPr bwMode="auto">
          <a:xfrm>
            <a:off x="2627313" y="4041013"/>
            <a:ext cx="215900" cy="360363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05493" name="Group 21"/>
          <p:cNvGrpSpPr>
            <a:grpSpLocks/>
          </p:cNvGrpSpPr>
          <p:nvPr/>
        </p:nvGrpSpPr>
        <p:grpSpPr bwMode="auto">
          <a:xfrm>
            <a:off x="4164013" y="2178876"/>
            <a:ext cx="144462" cy="1266825"/>
            <a:chOff x="2018" y="2069"/>
            <a:chExt cx="136" cy="1252"/>
          </a:xfrm>
        </p:grpSpPr>
        <p:sp>
          <p:nvSpPr>
            <p:cNvPr id="105494" name="AutoShape 2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5" name="AutoShape 2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6" name="AutoShape 2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7" name="AutoShape 2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498" name="Group 26"/>
          <p:cNvGrpSpPr>
            <a:grpSpLocks/>
          </p:cNvGrpSpPr>
          <p:nvPr/>
        </p:nvGrpSpPr>
        <p:grpSpPr bwMode="auto">
          <a:xfrm>
            <a:off x="4370388" y="2178876"/>
            <a:ext cx="144462" cy="1266825"/>
            <a:chOff x="2018" y="2069"/>
            <a:chExt cx="136" cy="1252"/>
          </a:xfrm>
        </p:grpSpPr>
        <p:sp>
          <p:nvSpPr>
            <p:cNvPr id="105499" name="AutoShape 2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0" name="AutoShape 2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1" name="AutoShape 2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2" name="AutoShape 3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3" name="Group 31"/>
          <p:cNvGrpSpPr>
            <a:grpSpLocks/>
          </p:cNvGrpSpPr>
          <p:nvPr/>
        </p:nvGrpSpPr>
        <p:grpSpPr bwMode="auto">
          <a:xfrm>
            <a:off x="4591050" y="2178876"/>
            <a:ext cx="144463" cy="1266825"/>
            <a:chOff x="2018" y="2069"/>
            <a:chExt cx="136" cy="1252"/>
          </a:xfrm>
        </p:grpSpPr>
        <p:sp>
          <p:nvSpPr>
            <p:cNvPr id="105504" name="AutoShape 3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5" name="AutoShape 3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6" name="AutoShape 3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7" name="AutoShape 3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4811713" y="2178876"/>
            <a:ext cx="144462" cy="1266825"/>
            <a:chOff x="2018" y="2069"/>
            <a:chExt cx="136" cy="1252"/>
          </a:xfrm>
        </p:grpSpPr>
        <p:sp>
          <p:nvSpPr>
            <p:cNvPr id="105509" name="AutoShape 3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0" name="AutoShape 3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1" name="AutoShape 3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2" name="AutoShape 4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6100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7" grpId="0" build="p"/>
      <p:bldP spid="105478" grpId="0" animBg="1"/>
      <p:bldP spid="105479" grpId="0" animBg="1"/>
      <p:bldP spid="105480" grpId="0" animBg="1"/>
      <p:bldP spid="105481" grpId="0" animBg="1"/>
      <p:bldP spid="105482" grpId="0"/>
      <p:bldP spid="105483" grpId="0"/>
      <p:bldP spid="105484" grpId="0"/>
      <p:bldP spid="105485" grpId="0"/>
      <p:bldP spid="105487" grpId="0" animBg="1"/>
      <p:bldP spid="105488" grpId="0" animBg="1"/>
      <p:bldP spid="105489" grpId="0" animBg="1"/>
      <p:bldP spid="10549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inherently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dynamic</a:t>
            </a:r>
            <a:r>
              <a:rPr lang="de-DE" dirty="0" smtClean="0"/>
              <a:t> &amp; </a:t>
            </a:r>
            <a:r>
              <a:rPr lang="de-DE" dirty="0" err="1" smtClean="0"/>
              <a:t>interconnected</a:t>
            </a:r>
            <a:r>
              <a:rPr lang="de-DE" dirty="0" smtClean="0"/>
              <a:t> &amp; non-linear</a:t>
            </a:r>
            <a:endParaRPr lang="de-DE" dirty="0"/>
          </a:p>
        </p:txBody>
      </p:sp>
      <p:pic>
        <p:nvPicPr>
          <p:cNvPr id="4" name="AnotB_DFTModel_9month_dela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4302" y="696351"/>
            <a:ext cx="3056903" cy="2292677"/>
          </a:xfrm>
          <a:prstGeom prst="rect">
            <a:avLst/>
          </a:prstGeom>
        </p:spPr>
      </p:pic>
      <p:grpSp>
        <p:nvGrpSpPr>
          <p:cNvPr id="5" name="Gruppieren 4"/>
          <p:cNvGrpSpPr/>
          <p:nvPr/>
        </p:nvGrpSpPr>
        <p:grpSpPr>
          <a:xfrm>
            <a:off x="-225975" y="184455"/>
            <a:ext cx="5537810" cy="5389197"/>
            <a:chOff x="-468560" y="-466359"/>
            <a:chExt cx="6743700" cy="6562725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68560" y="-466359"/>
              <a:ext cx="6743700" cy="6562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8" t="3406" r="15982" b="23449"/>
            <a:stretch/>
          </p:blipFill>
          <p:spPr bwMode="auto">
            <a:xfrm>
              <a:off x="-383603" y="3121712"/>
              <a:ext cx="5673785" cy="1608165"/>
            </a:xfrm>
            <a:prstGeom prst="rect">
              <a:avLst/>
            </a:prstGeom>
            <a:noFill/>
            <a:ln>
              <a:noFill/>
            </a:ln>
            <a:scene3d>
              <a:camera prst="isometricLeftDown">
                <a:rot lat="600000" lon="2700000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feld 7"/>
            <p:cNvSpPr txBox="1"/>
            <p:nvPr/>
          </p:nvSpPr>
          <p:spPr>
            <a:xfrm rot="16200000">
              <a:off x="4982573" y="3937568"/>
              <a:ext cx="561448" cy="335610"/>
            </a:xfrm>
            <a:prstGeom prst="rect">
              <a:avLst/>
            </a:prstGeom>
            <a:noFill/>
            <a:scene3d>
              <a:camera prst="orthographicFront">
                <a:rot lat="1800000" lon="0" rev="20220000"/>
              </a:camera>
              <a:lightRig rig="threePt" dir="t"/>
            </a:scene3d>
          </p:spPr>
          <p:txBody>
            <a:bodyPr wrap="none" rtlCol="0">
              <a:spAutoFit/>
            </a:bodyPr>
            <a:lstStyle/>
            <a:p>
              <a:r>
                <a:rPr lang="de-DE" sz="1400" dirty="0" smtClean="0">
                  <a:solidFill>
                    <a:schemeClr val="tx1"/>
                  </a:solidFill>
                  <a:latin typeface="Univers 45 Light" panose="02000403030000020003" pitchFamily="2" charset="0"/>
                  <a:sym typeface="Wingdings" panose="05000000000000000000" pitchFamily="2" charset="2"/>
                </a:rPr>
                <a:t>time</a:t>
              </a:r>
              <a:endParaRPr lang="en-US" sz="1400" dirty="0">
                <a:solidFill>
                  <a:schemeClr val="tx1"/>
                </a:solidFill>
                <a:latin typeface="Univers 45 Light" panose="02000403030000020003" pitchFamily="2" charset="0"/>
              </a:endParaRPr>
            </a:p>
          </p:txBody>
        </p:sp>
        <p:grpSp>
          <p:nvGrpSpPr>
            <p:cNvPr id="9" name="Gruppieren 8"/>
            <p:cNvGrpSpPr/>
            <p:nvPr/>
          </p:nvGrpSpPr>
          <p:grpSpPr>
            <a:xfrm>
              <a:off x="-436355" y="4784129"/>
              <a:ext cx="5724301" cy="857865"/>
              <a:chOff x="3607900" y="719031"/>
              <a:chExt cx="5455799" cy="1076631"/>
            </a:xfrm>
            <a:scene3d>
              <a:camera prst="orthographicFront">
                <a:rot lat="630000" lon="2700000" rev="0"/>
              </a:camera>
              <a:lightRig rig="threePt" dir="t"/>
            </a:scene3d>
          </p:grpSpPr>
          <p:grpSp>
            <p:nvGrpSpPr>
              <p:cNvPr id="19" name="Gruppieren 18"/>
              <p:cNvGrpSpPr/>
              <p:nvPr/>
            </p:nvGrpSpPr>
            <p:grpSpPr>
              <a:xfrm>
                <a:off x="7146256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83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84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0" name="Gruppieren 19"/>
              <p:cNvGrpSpPr/>
              <p:nvPr/>
            </p:nvGrpSpPr>
            <p:grpSpPr>
              <a:xfrm>
                <a:off x="6858853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79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80" name="Gruppieren 79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81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82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1" name="Gruppieren 20"/>
              <p:cNvGrpSpPr/>
              <p:nvPr/>
            </p:nvGrpSpPr>
            <p:grpSpPr>
              <a:xfrm>
                <a:off x="6502472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77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78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2" name="Gruppieren 21"/>
              <p:cNvGrpSpPr/>
              <p:nvPr/>
            </p:nvGrpSpPr>
            <p:grpSpPr>
              <a:xfrm>
                <a:off x="6215069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73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74" name="Gruppieren 73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75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76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3" name="Gruppieren 22"/>
              <p:cNvGrpSpPr/>
              <p:nvPr/>
            </p:nvGrpSpPr>
            <p:grpSpPr>
              <a:xfrm>
                <a:off x="5846875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71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72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4" name="Gruppieren 23"/>
              <p:cNvGrpSpPr/>
              <p:nvPr/>
            </p:nvGrpSpPr>
            <p:grpSpPr>
              <a:xfrm>
                <a:off x="5559472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67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68" name="Gruppieren 67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69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70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5" name="Gruppieren 24"/>
              <p:cNvGrpSpPr/>
              <p:nvPr/>
            </p:nvGrpSpPr>
            <p:grpSpPr>
              <a:xfrm>
                <a:off x="5194684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65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66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6" name="Gruppieren 25"/>
              <p:cNvGrpSpPr/>
              <p:nvPr/>
            </p:nvGrpSpPr>
            <p:grpSpPr>
              <a:xfrm>
                <a:off x="4907281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61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62" name="Gruppieren 61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63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64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7" name="Gruppieren 26"/>
              <p:cNvGrpSpPr/>
              <p:nvPr/>
            </p:nvGrpSpPr>
            <p:grpSpPr>
              <a:xfrm>
                <a:off x="4550900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59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60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28" name="Gruppieren 27"/>
              <p:cNvGrpSpPr/>
              <p:nvPr/>
            </p:nvGrpSpPr>
            <p:grpSpPr>
              <a:xfrm>
                <a:off x="4263497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55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56" name="Gruppieren 55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57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58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29" name="Gruppieren 28"/>
              <p:cNvGrpSpPr/>
              <p:nvPr/>
            </p:nvGrpSpPr>
            <p:grpSpPr>
              <a:xfrm>
                <a:off x="3895303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53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54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30" name="Gruppieren 29"/>
              <p:cNvGrpSpPr/>
              <p:nvPr/>
            </p:nvGrpSpPr>
            <p:grpSpPr>
              <a:xfrm>
                <a:off x="3607900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49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50" name="Gruppieren 49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51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52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grpSp>
            <p:nvGrpSpPr>
              <p:cNvPr id="31" name="Gruppieren 30"/>
              <p:cNvGrpSpPr/>
              <p:nvPr/>
            </p:nvGrpSpPr>
            <p:grpSpPr>
              <a:xfrm>
                <a:off x="8488892" y="908720"/>
                <a:ext cx="574807" cy="436853"/>
                <a:chOff x="5174837" y="4491832"/>
                <a:chExt cx="574807" cy="436853"/>
              </a:xfrm>
            </p:grpSpPr>
            <p:sp>
              <p:nvSpPr>
                <p:cNvPr id="47" name="Freeform 17"/>
                <p:cNvSpPr>
                  <a:spLocks/>
                </p:cNvSpPr>
                <p:nvPr/>
              </p:nvSpPr>
              <p:spPr bwMode="auto">
                <a:xfrm>
                  <a:off x="5174837" y="4491832"/>
                  <a:ext cx="574807" cy="379372"/>
                </a:xfrm>
                <a:custGeom>
                  <a:avLst/>
                  <a:gdLst>
                    <a:gd name="T0" fmla="*/ 0 w 50"/>
                    <a:gd name="T1" fmla="*/ 17 h 33"/>
                    <a:gd name="T2" fmla="*/ 20 w 50"/>
                    <a:gd name="T3" fmla="*/ 3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0" h="33">
                      <a:moveTo>
                        <a:pt x="0" y="17"/>
                      </a:moveTo>
                      <a:cubicBezTo>
                        <a:pt x="50" y="0"/>
                        <a:pt x="20" y="33"/>
                        <a:pt x="20" y="33"/>
                      </a:cubicBezTo>
                    </a:path>
                  </a:pathLst>
                </a:cu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sp>
              <p:nvSpPr>
                <p:cNvPr id="48" name="Freeform 18"/>
                <p:cNvSpPr>
                  <a:spLocks/>
                </p:cNvSpPr>
                <p:nvPr/>
              </p:nvSpPr>
              <p:spPr bwMode="auto">
                <a:xfrm>
                  <a:off x="5347279" y="4756243"/>
                  <a:ext cx="160946" cy="172442"/>
                </a:xfrm>
                <a:custGeom>
                  <a:avLst/>
                  <a:gdLst>
                    <a:gd name="T0" fmla="*/ 0 w 84"/>
                    <a:gd name="T1" fmla="*/ 90 h 90"/>
                    <a:gd name="T2" fmla="*/ 84 w 84"/>
                    <a:gd name="T3" fmla="*/ 54 h 90"/>
                    <a:gd name="T4" fmla="*/ 84 w 84"/>
                    <a:gd name="T5" fmla="*/ 54 h 90"/>
                    <a:gd name="T6" fmla="*/ 84 w 84"/>
                    <a:gd name="T7" fmla="*/ 48 h 90"/>
                    <a:gd name="T8" fmla="*/ 78 w 84"/>
                    <a:gd name="T9" fmla="*/ 48 h 90"/>
                    <a:gd name="T10" fmla="*/ 78 w 84"/>
                    <a:gd name="T11" fmla="*/ 48 h 90"/>
                    <a:gd name="T12" fmla="*/ 78 w 84"/>
                    <a:gd name="T13" fmla="*/ 48 h 90"/>
                    <a:gd name="T14" fmla="*/ 72 w 84"/>
                    <a:gd name="T15" fmla="*/ 48 h 90"/>
                    <a:gd name="T16" fmla="*/ 72 w 84"/>
                    <a:gd name="T17" fmla="*/ 48 h 90"/>
                    <a:gd name="T18" fmla="*/ 72 w 84"/>
                    <a:gd name="T19" fmla="*/ 42 h 90"/>
                    <a:gd name="T20" fmla="*/ 66 w 84"/>
                    <a:gd name="T21" fmla="*/ 42 h 90"/>
                    <a:gd name="T22" fmla="*/ 66 w 84"/>
                    <a:gd name="T23" fmla="*/ 42 h 90"/>
                    <a:gd name="T24" fmla="*/ 66 w 84"/>
                    <a:gd name="T25" fmla="*/ 42 h 90"/>
                    <a:gd name="T26" fmla="*/ 60 w 84"/>
                    <a:gd name="T27" fmla="*/ 42 h 90"/>
                    <a:gd name="T28" fmla="*/ 60 w 84"/>
                    <a:gd name="T29" fmla="*/ 36 h 90"/>
                    <a:gd name="T30" fmla="*/ 60 w 84"/>
                    <a:gd name="T31" fmla="*/ 36 h 90"/>
                    <a:gd name="T32" fmla="*/ 54 w 84"/>
                    <a:gd name="T33" fmla="*/ 36 h 90"/>
                    <a:gd name="T34" fmla="*/ 54 w 84"/>
                    <a:gd name="T35" fmla="*/ 36 h 90"/>
                    <a:gd name="T36" fmla="*/ 54 w 84"/>
                    <a:gd name="T37" fmla="*/ 36 h 90"/>
                    <a:gd name="T38" fmla="*/ 48 w 84"/>
                    <a:gd name="T39" fmla="*/ 30 h 90"/>
                    <a:gd name="T40" fmla="*/ 48 w 84"/>
                    <a:gd name="T41" fmla="*/ 30 h 90"/>
                    <a:gd name="T42" fmla="*/ 48 w 84"/>
                    <a:gd name="T43" fmla="*/ 30 h 90"/>
                    <a:gd name="T44" fmla="*/ 48 w 84"/>
                    <a:gd name="T45" fmla="*/ 24 h 90"/>
                    <a:gd name="T46" fmla="*/ 42 w 84"/>
                    <a:gd name="T47" fmla="*/ 24 h 90"/>
                    <a:gd name="T48" fmla="*/ 42 w 84"/>
                    <a:gd name="T49" fmla="*/ 24 h 90"/>
                    <a:gd name="T50" fmla="*/ 42 w 84"/>
                    <a:gd name="T51" fmla="*/ 24 h 90"/>
                    <a:gd name="T52" fmla="*/ 42 w 84"/>
                    <a:gd name="T53" fmla="*/ 18 h 90"/>
                    <a:gd name="T54" fmla="*/ 42 w 84"/>
                    <a:gd name="T55" fmla="*/ 18 h 90"/>
                    <a:gd name="T56" fmla="*/ 36 w 84"/>
                    <a:gd name="T57" fmla="*/ 18 h 90"/>
                    <a:gd name="T58" fmla="*/ 36 w 84"/>
                    <a:gd name="T59" fmla="*/ 12 h 90"/>
                    <a:gd name="T60" fmla="*/ 36 w 84"/>
                    <a:gd name="T61" fmla="*/ 12 h 90"/>
                    <a:gd name="T62" fmla="*/ 36 w 84"/>
                    <a:gd name="T63" fmla="*/ 12 h 90"/>
                    <a:gd name="T64" fmla="*/ 36 w 84"/>
                    <a:gd name="T65" fmla="*/ 6 h 90"/>
                    <a:gd name="T66" fmla="*/ 36 w 84"/>
                    <a:gd name="T67" fmla="*/ 6 h 90"/>
                    <a:gd name="T68" fmla="*/ 30 w 84"/>
                    <a:gd name="T69" fmla="*/ 0 h 90"/>
                    <a:gd name="T70" fmla="*/ 0 w 84"/>
                    <a:gd name="T71" fmla="*/ 90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84" h="90">
                      <a:moveTo>
                        <a:pt x="0" y="90"/>
                      </a:moveTo>
                      <a:lnTo>
                        <a:pt x="84" y="54"/>
                      </a:lnTo>
                      <a:lnTo>
                        <a:pt x="84" y="54"/>
                      </a:lnTo>
                      <a:lnTo>
                        <a:pt x="84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8" y="48"/>
                      </a:lnTo>
                      <a:lnTo>
                        <a:pt x="72" y="48"/>
                      </a:lnTo>
                      <a:lnTo>
                        <a:pt x="72" y="48"/>
                      </a:lnTo>
                      <a:lnTo>
                        <a:pt x="72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6" y="42"/>
                      </a:lnTo>
                      <a:lnTo>
                        <a:pt x="60" y="42"/>
                      </a:lnTo>
                      <a:lnTo>
                        <a:pt x="60" y="36"/>
                      </a:lnTo>
                      <a:lnTo>
                        <a:pt x="60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54" y="36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30"/>
                      </a:lnTo>
                      <a:lnTo>
                        <a:pt x="48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24"/>
                      </a:lnTo>
                      <a:lnTo>
                        <a:pt x="42" y="18"/>
                      </a:lnTo>
                      <a:lnTo>
                        <a:pt x="42" y="18"/>
                      </a:lnTo>
                      <a:lnTo>
                        <a:pt x="36" y="18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12"/>
                      </a:lnTo>
                      <a:lnTo>
                        <a:pt x="36" y="6"/>
                      </a:lnTo>
                      <a:lnTo>
                        <a:pt x="36" y="6"/>
                      </a:lnTo>
                      <a:lnTo>
                        <a:pt x="30" y="0"/>
                      </a:lnTo>
                      <a:lnTo>
                        <a:pt x="0" y="9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9050">
                  <a:solidFill>
                    <a:srgbClr val="000000"/>
                  </a:solidFill>
                  <a:round/>
                  <a:headEnd w="lg" len="med"/>
                  <a:tailEnd w="lg" len="med"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</p:grpSp>
          <p:grpSp>
            <p:nvGrpSpPr>
              <p:cNvPr id="32" name="Gruppieren 31"/>
              <p:cNvGrpSpPr/>
              <p:nvPr/>
            </p:nvGrpSpPr>
            <p:grpSpPr>
              <a:xfrm>
                <a:off x="8201489" y="1138643"/>
                <a:ext cx="436853" cy="436853"/>
                <a:chOff x="4887434" y="4721755"/>
                <a:chExt cx="436853" cy="436853"/>
              </a:xfrm>
            </p:grpSpPr>
            <p:sp>
              <p:nvSpPr>
                <p:cNvPr id="43" name="Oval 10"/>
                <p:cNvSpPr>
                  <a:spLocks noChangeArrowheads="1"/>
                </p:cNvSpPr>
                <p:nvPr/>
              </p:nvSpPr>
              <p:spPr bwMode="auto">
                <a:xfrm>
                  <a:off x="4887434" y="4721755"/>
                  <a:ext cx="436853" cy="436853"/>
                </a:xfrm>
                <a:prstGeom prst="ellipse">
                  <a:avLst/>
                </a:prstGeom>
                <a:noFill/>
                <a:ln w="19050">
                  <a:solidFill>
                    <a:srgbClr val="000000"/>
                  </a:solidFill>
                  <a:prstDash val="solid"/>
                  <a:round/>
                  <a:headEnd w="lg" len="med"/>
                  <a:tailEnd w="lg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900" b="0">
                    <a:solidFill>
                      <a:schemeClr val="tx1"/>
                    </a:solidFill>
                    <a:latin typeface="Univers 45 Light" panose="02000403030000020003" pitchFamily="2" charset="0"/>
                  </a:endParaRPr>
                </a:p>
              </p:txBody>
            </p:sp>
            <p:grpSp>
              <p:nvGrpSpPr>
                <p:cNvPr id="44" name="Gruppieren 43"/>
                <p:cNvGrpSpPr/>
                <p:nvPr/>
              </p:nvGrpSpPr>
              <p:grpSpPr>
                <a:xfrm>
                  <a:off x="4956411" y="4836716"/>
                  <a:ext cx="264411" cy="183938"/>
                  <a:chOff x="4956411" y="4836716"/>
                  <a:chExt cx="264411" cy="183938"/>
                </a:xfrm>
              </p:grpSpPr>
              <p:sp>
                <p:nvSpPr>
                  <p:cNvPr id="45" name="Freeform 20"/>
                  <p:cNvSpPr>
                    <a:spLocks/>
                  </p:cNvSpPr>
                  <p:nvPr/>
                </p:nvSpPr>
                <p:spPr bwMode="auto">
                  <a:xfrm>
                    <a:off x="4956411" y="4871204"/>
                    <a:ext cx="172442" cy="149450"/>
                  </a:xfrm>
                  <a:custGeom>
                    <a:avLst/>
                    <a:gdLst>
                      <a:gd name="T0" fmla="*/ 0 w 15"/>
                      <a:gd name="T1" fmla="*/ 13 h 13"/>
                      <a:gd name="T2" fmla="*/ 0 w 15"/>
                      <a:gd name="T3" fmla="*/ 13 h 13"/>
                      <a:gd name="T4" fmla="*/ 0 w 15"/>
                      <a:gd name="T5" fmla="*/ 13 h 13"/>
                      <a:gd name="T6" fmla="*/ 1 w 15"/>
                      <a:gd name="T7" fmla="*/ 13 h 13"/>
                      <a:gd name="T8" fmla="*/ 1 w 15"/>
                      <a:gd name="T9" fmla="*/ 13 h 13"/>
                      <a:gd name="T10" fmla="*/ 2 w 15"/>
                      <a:gd name="T11" fmla="*/ 13 h 13"/>
                      <a:gd name="T12" fmla="*/ 2 w 15"/>
                      <a:gd name="T13" fmla="*/ 13 h 13"/>
                      <a:gd name="T14" fmla="*/ 2 w 15"/>
                      <a:gd name="T15" fmla="*/ 13 h 13"/>
                      <a:gd name="T16" fmla="*/ 3 w 15"/>
                      <a:gd name="T17" fmla="*/ 12 h 13"/>
                      <a:gd name="T18" fmla="*/ 3 w 15"/>
                      <a:gd name="T19" fmla="*/ 12 h 13"/>
                      <a:gd name="T20" fmla="*/ 3 w 15"/>
                      <a:gd name="T21" fmla="*/ 12 h 13"/>
                      <a:gd name="T22" fmla="*/ 4 w 15"/>
                      <a:gd name="T23" fmla="*/ 12 h 13"/>
                      <a:gd name="T24" fmla="*/ 4 w 15"/>
                      <a:gd name="T25" fmla="*/ 12 h 13"/>
                      <a:gd name="T26" fmla="*/ 4 w 15"/>
                      <a:gd name="T27" fmla="*/ 12 h 13"/>
                      <a:gd name="T28" fmla="*/ 5 w 15"/>
                      <a:gd name="T29" fmla="*/ 12 h 13"/>
                      <a:gd name="T30" fmla="*/ 5 w 15"/>
                      <a:gd name="T31" fmla="*/ 12 h 13"/>
                      <a:gd name="T32" fmla="*/ 5 w 15"/>
                      <a:gd name="T33" fmla="*/ 12 h 13"/>
                      <a:gd name="T34" fmla="*/ 6 w 15"/>
                      <a:gd name="T35" fmla="*/ 11 h 13"/>
                      <a:gd name="T36" fmla="*/ 6 w 15"/>
                      <a:gd name="T37" fmla="*/ 11 h 13"/>
                      <a:gd name="T38" fmla="*/ 6 w 15"/>
                      <a:gd name="T39" fmla="*/ 11 h 13"/>
                      <a:gd name="T40" fmla="*/ 7 w 15"/>
                      <a:gd name="T41" fmla="*/ 11 h 13"/>
                      <a:gd name="T42" fmla="*/ 7 w 15"/>
                      <a:gd name="T43" fmla="*/ 10 h 13"/>
                      <a:gd name="T44" fmla="*/ 8 w 15"/>
                      <a:gd name="T45" fmla="*/ 10 h 13"/>
                      <a:gd name="T46" fmla="*/ 8 w 15"/>
                      <a:gd name="T47" fmla="*/ 10 h 13"/>
                      <a:gd name="T48" fmla="*/ 8 w 15"/>
                      <a:gd name="T49" fmla="*/ 9 h 13"/>
                      <a:gd name="T50" fmla="*/ 9 w 15"/>
                      <a:gd name="T51" fmla="*/ 9 h 13"/>
                      <a:gd name="T52" fmla="*/ 9 w 15"/>
                      <a:gd name="T53" fmla="*/ 9 h 13"/>
                      <a:gd name="T54" fmla="*/ 9 w 15"/>
                      <a:gd name="T55" fmla="*/ 8 h 13"/>
                      <a:gd name="T56" fmla="*/ 10 w 15"/>
                      <a:gd name="T57" fmla="*/ 8 h 13"/>
                      <a:gd name="T58" fmla="*/ 10 w 15"/>
                      <a:gd name="T59" fmla="*/ 7 h 13"/>
                      <a:gd name="T60" fmla="*/ 10 w 15"/>
                      <a:gd name="T61" fmla="*/ 6 h 13"/>
                      <a:gd name="T62" fmla="*/ 11 w 15"/>
                      <a:gd name="T63" fmla="*/ 6 h 13"/>
                      <a:gd name="T64" fmla="*/ 11 w 15"/>
                      <a:gd name="T65" fmla="*/ 5 h 13"/>
                      <a:gd name="T66" fmla="*/ 11 w 15"/>
                      <a:gd name="T67" fmla="*/ 5 h 13"/>
                      <a:gd name="T68" fmla="*/ 12 w 15"/>
                      <a:gd name="T69" fmla="*/ 4 h 13"/>
                      <a:gd name="T70" fmla="*/ 12 w 15"/>
                      <a:gd name="T71" fmla="*/ 3 h 13"/>
                      <a:gd name="T72" fmla="*/ 13 w 15"/>
                      <a:gd name="T73" fmla="*/ 3 h 13"/>
                      <a:gd name="T74" fmla="*/ 13 w 15"/>
                      <a:gd name="T75" fmla="*/ 2 h 13"/>
                      <a:gd name="T76" fmla="*/ 13 w 15"/>
                      <a:gd name="T77" fmla="*/ 2 h 13"/>
                      <a:gd name="T78" fmla="*/ 14 w 15"/>
                      <a:gd name="T79" fmla="*/ 1 h 13"/>
                      <a:gd name="T80" fmla="*/ 14 w 15"/>
                      <a:gd name="T81" fmla="*/ 1 h 13"/>
                      <a:gd name="T82" fmla="*/ 14 w 15"/>
                      <a:gd name="T83" fmla="*/ 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15" h="13">
                        <a:moveTo>
                          <a:pt x="0" y="13"/>
                        </a:move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0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1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3"/>
                        </a:lnTo>
                        <a:lnTo>
                          <a:pt x="2" y="12"/>
                        </a:lnTo>
                        <a:lnTo>
                          <a:pt x="2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3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4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5" y="12"/>
                        </a:lnTo>
                        <a:lnTo>
                          <a:pt x="6" y="12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6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1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7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10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8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9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9" y="8"/>
                        </a:lnTo>
                        <a:lnTo>
                          <a:pt x="10" y="8"/>
                        </a:lnTo>
                        <a:lnTo>
                          <a:pt x="10" y="8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7"/>
                        </a:lnTo>
                        <a:lnTo>
                          <a:pt x="10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6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1" y="5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4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2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3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2"/>
                        </a:lnTo>
                        <a:lnTo>
                          <a:pt x="13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1"/>
                        </a:lnTo>
                        <a:lnTo>
                          <a:pt x="14" y="0"/>
                        </a:lnTo>
                        <a:lnTo>
                          <a:pt x="14" y="0"/>
                        </a:lnTo>
                        <a:lnTo>
                          <a:pt x="15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  <p:sp>
                <p:nvSpPr>
                  <p:cNvPr id="46" name="Freeform 21"/>
                  <p:cNvSpPr>
                    <a:spLocks/>
                  </p:cNvSpPr>
                  <p:nvPr/>
                </p:nvSpPr>
                <p:spPr bwMode="auto">
                  <a:xfrm>
                    <a:off x="5128853" y="4836716"/>
                    <a:ext cx="91969" cy="34488"/>
                  </a:xfrm>
                  <a:custGeom>
                    <a:avLst/>
                    <a:gdLst>
                      <a:gd name="T0" fmla="*/ 0 w 8"/>
                      <a:gd name="T1" fmla="*/ 3 h 3"/>
                      <a:gd name="T2" fmla="*/ 0 w 8"/>
                      <a:gd name="T3" fmla="*/ 3 h 3"/>
                      <a:gd name="T4" fmla="*/ 0 w 8"/>
                      <a:gd name="T5" fmla="*/ 3 h 3"/>
                      <a:gd name="T6" fmla="*/ 0 w 8"/>
                      <a:gd name="T7" fmla="*/ 2 h 3"/>
                      <a:gd name="T8" fmla="*/ 1 w 8"/>
                      <a:gd name="T9" fmla="*/ 2 h 3"/>
                      <a:gd name="T10" fmla="*/ 1 w 8"/>
                      <a:gd name="T11" fmla="*/ 2 h 3"/>
                      <a:gd name="T12" fmla="*/ 1 w 8"/>
                      <a:gd name="T13" fmla="*/ 2 h 3"/>
                      <a:gd name="T14" fmla="*/ 1 w 8"/>
                      <a:gd name="T15" fmla="*/ 2 h 3"/>
                      <a:gd name="T16" fmla="*/ 2 w 8"/>
                      <a:gd name="T17" fmla="*/ 1 h 3"/>
                      <a:gd name="T18" fmla="*/ 2 w 8"/>
                      <a:gd name="T19" fmla="*/ 1 h 3"/>
                      <a:gd name="T20" fmla="*/ 2 w 8"/>
                      <a:gd name="T21" fmla="*/ 1 h 3"/>
                      <a:gd name="T22" fmla="*/ 2 w 8"/>
                      <a:gd name="T23" fmla="*/ 1 h 3"/>
                      <a:gd name="T24" fmla="*/ 3 w 8"/>
                      <a:gd name="T25" fmla="*/ 1 h 3"/>
                      <a:gd name="T26" fmla="*/ 3 w 8"/>
                      <a:gd name="T27" fmla="*/ 1 h 3"/>
                      <a:gd name="T28" fmla="*/ 3 w 8"/>
                      <a:gd name="T29" fmla="*/ 1 h 3"/>
                      <a:gd name="T30" fmla="*/ 3 w 8"/>
                      <a:gd name="T31" fmla="*/ 1 h 3"/>
                      <a:gd name="T32" fmla="*/ 3 w 8"/>
                      <a:gd name="T33" fmla="*/ 1 h 3"/>
                      <a:gd name="T34" fmla="*/ 4 w 8"/>
                      <a:gd name="T35" fmla="*/ 1 h 3"/>
                      <a:gd name="T36" fmla="*/ 4 w 8"/>
                      <a:gd name="T37" fmla="*/ 0 h 3"/>
                      <a:gd name="T38" fmla="*/ 4 w 8"/>
                      <a:gd name="T39" fmla="*/ 0 h 3"/>
                      <a:gd name="T40" fmla="*/ 4 w 8"/>
                      <a:gd name="T41" fmla="*/ 0 h 3"/>
                      <a:gd name="T42" fmla="*/ 5 w 8"/>
                      <a:gd name="T43" fmla="*/ 0 h 3"/>
                      <a:gd name="T44" fmla="*/ 5 w 8"/>
                      <a:gd name="T45" fmla="*/ 0 h 3"/>
                      <a:gd name="T46" fmla="*/ 5 w 8"/>
                      <a:gd name="T47" fmla="*/ 0 h 3"/>
                      <a:gd name="T48" fmla="*/ 5 w 8"/>
                      <a:gd name="T49" fmla="*/ 0 h 3"/>
                      <a:gd name="T50" fmla="*/ 6 w 8"/>
                      <a:gd name="T51" fmla="*/ 0 h 3"/>
                      <a:gd name="T52" fmla="*/ 6 w 8"/>
                      <a:gd name="T53" fmla="*/ 0 h 3"/>
                      <a:gd name="T54" fmla="*/ 6 w 8"/>
                      <a:gd name="T55" fmla="*/ 0 h 3"/>
                      <a:gd name="T56" fmla="*/ 6 w 8"/>
                      <a:gd name="T57" fmla="*/ 0 h 3"/>
                      <a:gd name="T58" fmla="*/ 6 w 8"/>
                      <a:gd name="T59" fmla="*/ 0 h 3"/>
                      <a:gd name="T60" fmla="*/ 7 w 8"/>
                      <a:gd name="T61" fmla="*/ 0 h 3"/>
                      <a:gd name="T62" fmla="*/ 7 w 8"/>
                      <a:gd name="T63" fmla="*/ 0 h 3"/>
                      <a:gd name="T64" fmla="*/ 7 w 8"/>
                      <a:gd name="T65" fmla="*/ 0 h 3"/>
                      <a:gd name="T66" fmla="*/ 7 w 8"/>
                      <a:gd name="T67" fmla="*/ 0 h 3"/>
                      <a:gd name="T68" fmla="*/ 8 w 8"/>
                      <a:gd name="T69" fmla="*/ 0 h 3"/>
                      <a:gd name="T70" fmla="*/ 8 w 8"/>
                      <a:gd name="T71" fmla="*/ 0 h 3"/>
                      <a:gd name="T72" fmla="*/ 8 w 8"/>
                      <a:gd name="T73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8" h="3">
                        <a:moveTo>
                          <a:pt x="0" y="3"/>
                        </a:move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3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0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1" y="2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2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1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4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5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6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7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  <a:lnTo>
                          <a:pt x="8" y="0"/>
                        </a:lnTo>
                      </a:path>
                    </a:pathLst>
                  </a:custGeom>
                  <a:noFill/>
                  <a:ln w="19050">
                    <a:solidFill>
                      <a:srgbClr val="0000FF"/>
                    </a:solidFill>
                    <a:prstDash val="solid"/>
                    <a:round/>
                    <a:headEnd w="lg" len="med"/>
                    <a:tailEnd w="lg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900" b="0">
                      <a:solidFill>
                        <a:schemeClr val="tx1"/>
                      </a:solidFill>
                      <a:latin typeface="Univers 45 Light" panose="02000403030000020003" pitchFamily="2" charset="0"/>
                    </a:endParaRPr>
                  </a:p>
                </p:txBody>
              </p:sp>
            </p:grpSp>
          </p:grpSp>
          <p:sp>
            <p:nvSpPr>
              <p:cNvPr id="33" name="Textfeld 32"/>
              <p:cNvSpPr txBox="1"/>
              <p:nvPr/>
            </p:nvSpPr>
            <p:spPr>
              <a:xfrm>
                <a:off x="7659656" y="719031"/>
                <a:ext cx="443484" cy="547554"/>
              </a:xfrm>
              <a:prstGeom prst="rect">
                <a:avLst/>
              </a:prstGeom>
              <a:noFill/>
              <a:ln w="19050">
                <a:noFill/>
                <a:headEnd w="lg" len="med"/>
                <a:tailEnd w="lg" len="med"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400" b="0" dirty="0" smtClean="0">
                    <a:solidFill>
                      <a:schemeClr val="tx1"/>
                    </a:solidFill>
                    <a:latin typeface="Univers 45 Light" panose="02000403030000020003" pitchFamily="2" charset="0"/>
                  </a:rPr>
                  <a:t>. . .</a:t>
                </a:r>
                <a:r>
                  <a:rPr lang="de-DE" sz="2000" b="0" dirty="0" smtClean="0">
                    <a:solidFill>
                      <a:schemeClr val="tx1"/>
                    </a:solidFill>
                    <a:latin typeface="Univers 45 Light" panose="02000403030000020003" pitchFamily="2" charset="0"/>
                  </a:rPr>
                  <a:t> </a:t>
                </a:r>
                <a:endParaRPr lang="en-US" sz="2000" b="0" dirty="0">
                  <a:solidFill>
                    <a:schemeClr val="tx1"/>
                  </a:solidFill>
                  <a:latin typeface="Univers 45 Light" panose="02000403030000020003" pitchFamily="2" charset="0"/>
                </a:endParaRPr>
              </a:p>
            </p:txBody>
          </p:sp>
          <p:cxnSp>
            <p:nvCxnSpPr>
              <p:cNvPr id="34" name="Gekrümmte Verbindung 32"/>
              <p:cNvCxnSpPr>
                <a:stCxn id="49" idx="4"/>
                <a:endCxn id="55" idx="4"/>
              </p:cNvCxnSpPr>
              <p:nvPr/>
            </p:nvCxnSpPr>
            <p:spPr>
              <a:xfrm rot="16200000" flipH="1">
                <a:off x="4154125" y="1247697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krümmte Verbindung 33"/>
              <p:cNvCxnSpPr/>
              <p:nvPr/>
            </p:nvCxnSpPr>
            <p:spPr>
              <a:xfrm rot="16200000" flipH="1">
                <a:off x="4831953" y="1247698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krümmte Verbindung 34"/>
              <p:cNvCxnSpPr/>
              <p:nvPr/>
            </p:nvCxnSpPr>
            <p:spPr>
              <a:xfrm rot="16200000" flipH="1">
                <a:off x="5475737" y="1247699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krümmte Verbindung 35"/>
              <p:cNvCxnSpPr/>
              <p:nvPr/>
            </p:nvCxnSpPr>
            <p:spPr>
              <a:xfrm rot="16200000" flipH="1">
                <a:off x="6129642" y="1247700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krümmte Verbindung 36"/>
              <p:cNvCxnSpPr/>
              <p:nvPr/>
            </p:nvCxnSpPr>
            <p:spPr>
              <a:xfrm rot="16200000" flipH="1">
                <a:off x="6793148" y="1247701"/>
                <a:ext cx="12700" cy="655597"/>
              </a:xfrm>
              <a:prstGeom prst="curvedConnector3">
                <a:avLst>
                  <a:gd name="adj1" fmla="val 1020000"/>
                </a:avLst>
              </a:prstGeom>
              <a:ln w="19050">
                <a:solidFill>
                  <a:schemeClr val="tx1"/>
                </a:solidFill>
                <a:headEnd type="stealth" w="lg" len="med"/>
                <a:tailEnd type="stealth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krümmte Verbindung 37"/>
              <p:cNvCxnSpPr/>
              <p:nvPr/>
            </p:nvCxnSpPr>
            <p:spPr>
              <a:xfrm rot="16200000" flipH="1">
                <a:off x="5771548" y="1139620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krümmte Verbindung 38"/>
              <p:cNvCxnSpPr/>
              <p:nvPr/>
            </p:nvCxnSpPr>
            <p:spPr>
              <a:xfrm rot="16200000" flipH="1">
                <a:off x="4476018" y="1126919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krümmte Verbindung 39"/>
              <p:cNvCxnSpPr/>
              <p:nvPr/>
            </p:nvCxnSpPr>
            <p:spPr>
              <a:xfrm rot="16200000" flipH="1">
                <a:off x="5153846" y="1115957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krümmte Verbindung 40"/>
              <p:cNvCxnSpPr/>
              <p:nvPr/>
            </p:nvCxnSpPr>
            <p:spPr>
              <a:xfrm rot="16200000" flipH="1">
                <a:off x="6444232" y="1139621"/>
                <a:ext cx="12700" cy="1299381"/>
              </a:xfrm>
              <a:prstGeom prst="curvedConnector3">
                <a:avLst>
                  <a:gd name="adj1" fmla="val 1800000"/>
                </a:avLst>
              </a:prstGeom>
              <a:ln w="19050">
                <a:solidFill>
                  <a:schemeClr val="tx1"/>
                </a:solidFill>
                <a:headEnd type="oval" w="lg" len="med"/>
                <a:tailEnd type="oval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Gerade Verbindung mit Pfeil 11"/>
            <p:cNvCxnSpPr/>
            <p:nvPr/>
          </p:nvCxnSpPr>
          <p:spPr>
            <a:xfrm>
              <a:off x="324341" y="4635259"/>
              <a:ext cx="4311883" cy="77494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 flipV="1">
              <a:off x="408917" y="2308622"/>
              <a:ext cx="0" cy="2358387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 flipV="1">
              <a:off x="4473915" y="2822041"/>
              <a:ext cx="1216620" cy="250166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feld 14"/>
            <p:cNvSpPr txBox="1"/>
            <p:nvPr/>
          </p:nvSpPr>
          <p:spPr>
            <a:xfrm rot="16200000">
              <a:off x="-258569" y="3384722"/>
              <a:ext cx="989700" cy="335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 smtClean="0">
                  <a:solidFill>
                    <a:schemeClr val="tx1"/>
                  </a:solidFill>
                  <a:latin typeface="Univers 45 Light" panose="02000403030000020003" pitchFamily="2" charset="0"/>
                </a:rPr>
                <a:t>activation</a:t>
              </a:r>
              <a:endParaRPr lang="de-DE" sz="1400" dirty="0">
                <a:solidFill>
                  <a:schemeClr val="tx1"/>
                </a:solidFill>
                <a:latin typeface="Univers 45 Light" panose="02000403030000020003" pitchFamily="2" charset="0"/>
              </a:endParaRPr>
            </a:p>
          </p:txBody>
        </p:sp>
      </p:grpSp>
      <p:pic>
        <p:nvPicPr>
          <p:cNvPr id="86" name="Picture 2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7"/>
          <a:stretch/>
        </p:blipFill>
        <p:spPr bwMode="auto">
          <a:xfrm>
            <a:off x="4894496" y="2663249"/>
            <a:ext cx="4175021" cy="3403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67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Dissection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Time-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altLang="de-DE" dirty="0"/>
          </a:p>
        </p:txBody>
      </p:sp>
      <p:sp>
        <p:nvSpPr>
          <p:cNvPr id="3" name="Rechteck 2"/>
          <p:cNvSpPr/>
          <p:nvPr/>
        </p:nvSpPr>
        <p:spPr>
          <a:xfrm>
            <a:off x="395287" y="5293897"/>
            <a:ext cx="7760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/>
              <a:t>Strength</a:t>
            </a:r>
            <a:r>
              <a:rPr lang="de-DE" dirty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influences</a:t>
            </a:r>
            <a:r>
              <a:rPr lang="de-DE" dirty="0" smtClean="0"/>
              <a:t> at different </a:t>
            </a:r>
            <a:r>
              <a:rPr lang="de-DE" dirty="0" err="1" smtClean="0"/>
              <a:t>points</a:t>
            </a:r>
            <a:r>
              <a:rPr lang="de-DE" dirty="0" smtClean="0"/>
              <a:t> in time</a:t>
            </a:r>
            <a:endParaRPr lang="de-DE" dirty="0"/>
          </a:p>
        </p:txBody>
      </p:sp>
      <p:pic>
        <p:nvPicPr>
          <p:cNvPr id="8" name="Grafik 7" descr="D:\phd\Experimente\Exp11(DynSimon2)\fig_trials12_betas_fitbetas.t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3" r="50000" b="50713"/>
          <a:stretch/>
        </p:blipFill>
        <p:spPr bwMode="auto">
          <a:xfrm>
            <a:off x="395287" y="1359878"/>
            <a:ext cx="6852666" cy="3934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53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Dissection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influences</a:t>
            </a:r>
            <a:r>
              <a:rPr lang="de-DE" dirty="0"/>
              <a:t>: Time-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 smtClean="0"/>
              <a:t>regression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&amp; </a:t>
            </a:r>
            <a:r>
              <a:rPr lang="de-DE" dirty="0" err="1" smtClean="0"/>
              <a:t>extraction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individual </a:t>
            </a:r>
            <a:r>
              <a:rPr lang="de-DE" dirty="0" err="1" smtClean="0"/>
              <a:t>measures</a:t>
            </a:r>
            <a:endParaRPr lang="de-DE" altLang="de-DE" dirty="0"/>
          </a:p>
        </p:txBody>
      </p:sp>
      <p:sp>
        <p:nvSpPr>
          <p:cNvPr id="3" name="Rechteck 2"/>
          <p:cNvSpPr/>
          <p:nvPr/>
        </p:nvSpPr>
        <p:spPr>
          <a:xfrm>
            <a:off x="395287" y="5293897"/>
            <a:ext cx="7760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Interpretation: </a:t>
            </a:r>
            <a:br>
              <a:rPr lang="de-DE" dirty="0"/>
            </a:br>
            <a:r>
              <a:rPr lang="de-DE" dirty="0" err="1" smtClean="0"/>
              <a:t>Strength</a:t>
            </a:r>
            <a:r>
              <a:rPr lang="de-DE" dirty="0" smtClean="0"/>
              <a:t>, </a:t>
            </a:r>
            <a:r>
              <a:rPr lang="de-DE" dirty="0" err="1" smtClean="0"/>
              <a:t>duration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timing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different </a:t>
            </a:r>
            <a:r>
              <a:rPr lang="de-DE" dirty="0" err="1" smtClean="0"/>
              <a:t>influences</a:t>
            </a:r>
            <a:endParaRPr lang="de-DE" dirty="0"/>
          </a:p>
        </p:txBody>
      </p:sp>
      <p:pic>
        <p:nvPicPr>
          <p:cNvPr id="9" name="Picture 3" descr="D:\phd\Experimente\Exp11(DynSimon2)\fig_analysis_pipeline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19"/>
          <a:stretch/>
        </p:blipFill>
        <p:spPr bwMode="auto">
          <a:xfrm>
            <a:off x="395287" y="2204698"/>
            <a:ext cx="5376886" cy="28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829928" y="1894894"/>
            <a:ext cx="18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Extracted</a:t>
            </a:r>
            <a:r>
              <a:rPr lang="de-DE" sz="1200" b="1" dirty="0" smtClean="0"/>
              <a:t> </a:t>
            </a:r>
            <a:r>
              <a:rPr lang="el-GR" sz="1200" b="1" dirty="0" smtClean="0"/>
              <a:t>β</a:t>
            </a:r>
            <a:r>
              <a:rPr lang="de-DE" sz="1200" b="1" dirty="0" smtClean="0"/>
              <a:t>-</a:t>
            </a:r>
            <a:r>
              <a:rPr lang="de-DE" sz="1200" b="1" dirty="0" err="1" smtClean="0"/>
              <a:t>weights</a:t>
            </a:r>
            <a:r>
              <a:rPr lang="de-DE" sz="1200" b="1" dirty="0" smtClean="0"/>
              <a:t/>
            </a:r>
            <a:br>
              <a:rPr lang="de-DE" sz="1200" b="1" dirty="0" smtClean="0"/>
            </a:br>
            <a:r>
              <a:rPr lang="de-DE" sz="1200" b="1" dirty="0" err="1" smtClean="0"/>
              <a:t>from</a:t>
            </a:r>
            <a:r>
              <a:rPr lang="de-DE" sz="1200" b="1" dirty="0" smtClean="0"/>
              <a:t> time-</a:t>
            </a:r>
            <a:r>
              <a:rPr lang="de-DE" sz="1200" b="1" dirty="0" err="1" smtClean="0"/>
              <a:t>series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data</a:t>
            </a:r>
            <a:endParaRPr lang="de-DE" sz="1200" b="1" dirty="0"/>
          </a:p>
        </p:txBody>
      </p:sp>
      <p:sp>
        <p:nvSpPr>
          <p:cNvPr id="11" name="Textfeld 10"/>
          <p:cNvSpPr txBox="1"/>
          <p:nvPr/>
        </p:nvSpPr>
        <p:spPr>
          <a:xfrm>
            <a:off x="3270883" y="1969510"/>
            <a:ext cx="1431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200" b="1" dirty="0" err="1" smtClean="0"/>
              <a:t>Fitted</a:t>
            </a:r>
            <a:r>
              <a:rPr lang="de-DE" sz="1200" b="1" dirty="0" smtClean="0"/>
              <a:t> </a:t>
            </a:r>
            <a:r>
              <a:rPr lang="el-GR" sz="1200" b="1" dirty="0" smtClean="0"/>
              <a:t>β</a:t>
            </a:r>
            <a:r>
              <a:rPr lang="de-DE" sz="1200" b="1" dirty="0" smtClean="0"/>
              <a:t>-</a:t>
            </a:r>
            <a:r>
              <a:rPr lang="de-DE" sz="1200" b="1" dirty="0" err="1" smtClean="0"/>
              <a:t>weights</a:t>
            </a:r>
            <a:endParaRPr lang="de-DE" sz="1200" b="1" dirty="0"/>
          </a:p>
        </p:txBody>
      </p:sp>
      <p:sp>
        <p:nvSpPr>
          <p:cNvPr id="12" name="Gleichschenkliges Dreieck 11"/>
          <p:cNvSpPr/>
          <p:nvPr/>
        </p:nvSpPr>
        <p:spPr>
          <a:xfrm rot="5400000">
            <a:off x="2650999" y="1994343"/>
            <a:ext cx="360040" cy="31037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2254278" y="1631244"/>
            <a:ext cx="1109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i="1" dirty="0" err="1" smtClean="0"/>
              <a:t>Gauss</a:t>
            </a:r>
            <a:r>
              <a:rPr lang="de-DE" sz="1400" i="1" dirty="0" smtClean="0"/>
              <a:t> </a:t>
            </a:r>
            <a:r>
              <a:rPr lang="de-DE" sz="1400" i="1" dirty="0" err="1" smtClean="0"/>
              <a:t>fitting</a:t>
            </a:r>
            <a:endParaRPr lang="de-DE" sz="1400" i="1" dirty="0" smtClean="0"/>
          </a:p>
        </p:txBody>
      </p:sp>
      <p:grpSp>
        <p:nvGrpSpPr>
          <p:cNvPr id="14" name="Gruppieren 13"/>
          <p:cNvGrpSpPr/>
          <p:nvPr/>
        </p:nvGrpSpPr>
        <p:grpSpPr>
          <a:xfrm>
            <a:off x="5462317" y="2717698"/>
            <a:ext cx="2744683" cy="1822650"/>
            <a:chOff x="827584" y="5373216"/>
            <a:chExt cx="1921496" cy="1276000"/>
          </a:xfrm>
        </p:grpSpPr>
        <p:sp>
          <p:nvSpPr>
            <p:cNvPr id="15" name="Gleichschenkliges Dreieck 8"/>
            <p:cNvSpPr/>
            <p:nvPr/>
          </p:nvSpPr>
          <p:spPr>
            <a:xfrm>
              <a:off x="827584" y="5520034"/>
              <a:ext cx="1296144" cy="936104"/>
            </a:xfrm>
            <a:custGeom>
              <a:avLst/>
              <a:gdLst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  <a:gd name="connsiteX3" fmla="*/ 0 w 1296144"/>
                <a:gd name="connsiteY3" fmla="*/ 1212523 h 1212523"/>
                <a:gd name="connsiteX0" fmla="*/ 0 w 1296144"/>
                <a:gd name="connsiteY0" fmla="*/ 1212523 h 1303963"/>
                <a:gd name="connsiteX1" fmla="*/ 648072 w 1296144"/>
                <a:gd name="connsiteY1" fmla="*/ 0 h 1303963"/>
                <a:gd name="connsiteX2" fmla="*/ 1296144 w 1296144"/>
                <a:gd name="connsiteY2" fmla="*/ 1212523 h 1303963"/>
                <a:gd name="connsiteX3" fmla="*/ 91440 w 1296144"/>
                <a:gd name="connsiteY3" fmla="*/ 1303963 h 1303963"/>
                <a:gd name="connsiteX0" fmla="*/ 0 w 1296144"/>
                <a:gd name="connsiteY0" fmla="*/ 1212523 h 1212523"/>
                <a:gd name="connsiteX1" fmla="*/ 648072 w 1296144"/>
                <a:gd name="connsiteY1" fmla="*/ 0 h 1212523"/>
                <a:gd name="connsiteX2" fmla="*/ 1296144 w 1296144"/>
                <a:gd name="connsiteY2" fmla="*/ 1212523 h 1212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96144" h="1212523">
                  <a:moveTo>
                    <a:pt x="0" y="1212523"/>
                  </a:moveTo>
                  <a:cubicBezTo>
                    <a:pt x="432718" y="977419"/>
                    <a:pt x="439191" y="4124"/>
                    <a:pt x="648072" y="0"/>
                  </a:cubicBezTo>
                  <a:cubicBezTo>
                    <a:pt x="833140" y="8887"/>
                    <a:pt x="858664" y="955987"/>
                    <a:pt x="1296144" y="1212523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>
                <a:solidFill>
                  <a:schemeClr val="tx1"/>
                </a:solidFill>
              </a:endParaRPr>
            </a:p>
          </p:txBody>
        </p:sp>
        <p:cxnSp>
          <p:nvCxnSpPr>
            <p:cNvPr id="16" name="Gerade Verbindung mit Pfeil 15"/>
            <p:cNvCxnSpPr/>
            <p:nvPr/>
          </p:nvCxnSpPr>
          <p:spPr>
            <a:xfrm>
              <a:off x="1509564" y="5520034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/>
            <p:cNvCxnSpPr/>
            <p:nvPr/>
          </p:nvCxnSpPr>
          <p:spPr>
            <a:xfrm flipH="1">
              <a:off x="1210503" y="5520034"/>
              <a:ext cx="2160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lipse 17"/>
            <p:cNvSpPr/>
            <p:nvPr/>
          </p:nvSpPr>
          <p:spPr>
            <a:xfrm>
              <a:off x="1436052" y="5487635"/>
              <a:ext cx="65004" cy="65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3600">
                <a:solidFill>
                  <a:schemeClr val="tx1"/>
                </a:solidFill>
              </a:endParaRPr>
            </a:p>
          </p:txBody>
        </p:sp>
        <p:cxnSp>
          <p:nvCxnSpPr>
            <p:cNvPr id="19" name="Gerade Verbindung mit Pfeil 18"/>
            <p:cNvCxnSpPr/>
            <p:nvPr/>
          </p:nvCxnSpPr>
          <p:spPr>
            <a:xfrm>
              <a:off x="1237407" y="5916508"/>
              <a:ext cx="4659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 flipV="1">
              <a:off x="1468554" y="5556468"/>
              <a:ext cx="0" cy="94157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>
              <a:off x="1692685" y="5373216"/>
              <a:ext cx="790274" cy="237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 smtClean="0"/>
                <a:t>peak</a:t>
              </a:r>
              <a:r>
                <a:rPr lang="de-DE" sz="1600" dirty="0" smtClean="0"/>
                <a:t> time</a:t>
              </a:r>
            </a:p>
          </p:txBody>
        </p:sp>
        <p:sp>
          <p:nvSpPr>
            <p:cNvPr id="22" name="Textfeld 21"/>
            <p:cNvSpPr txBox="1"/>
            <p:nvPr/>
          </p:nvSpPr>
          <p:spPr>
            <a:xfrm>
              <a:off x="1741722" y="5760815"/>
              <a:ext cx="1007358" cy="237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600" dirty="0" err="1" smtClean="0"/>
                <a:t>duration</a:t>
              </a:r>
              <a:r>
                <a:rPr lang="de-DE" sz="1600" dirty="0" smtClean="0"/>
                <a:t> (SD)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 rot="16200000">
              <a:off x="1055753" y="6012890"/>
              <a:ext cx="690889" cy="5817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600" dirty="0" err="1"/>
                <a:t>p</a:t>
              </a:r>
              <a:r>
                <a:rPr lang="de-DE" sz="1600" dirty="0" err="1" smtClean="0"/>
                <a:t>eak</a:t>
              </a:r>
              <a:endParaRPr lang="de-DE" sz="1600" dirty="0" smtClean="0"/>
            </a:p>
            <a:p>
              <a:pPr>
                <a:lnSpc>
                  <a:spcPct val="150000"/>
                </a:lnSpc>
              </a:pPr>
              <a:r>
                <a:rPr lang="de-DE" sz="1600" dirty="0" err="1" smtClean="0"/>
                <a:t>strength</a:t>
              </a:r>
              <a:endParaRPr lang="de-DE" sz="1600" dirty="0" smtClean="0"/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5866173" y="4761902"/>
            <a:ext cx="3161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 &amp; Dshemuchadse, 2020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56586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Synthesis: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9" y="1860967"/>
            <a:ext cx="6068377" cy="3377184"/>
          </a:xfrm>
          <a:prstGeom prst="rect">
            <a:avLst/>
          </a:prstGeom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133888" y="1860967"/>
            <a:ext cx="3010111" cy="2719545"/>
            <a:chOff x="5169408" y="389953"/>
            <a:chExt cx="3974592" cy="3590925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35"/>
            <a:stretch/>
          </p:blipFill>
          <p:spPr bwMode="auto">
            <a:xfrm>
              <a:off x="5169408" y="389953"/>
              <a:ext cx="3974592" cy="3590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hteck 7"/>
            <p:cNvSpPr/>
            <p:nvPr/>
          </p:nvSpPr>
          <p:spPr>
            <a:xfrm>
              <a:off x="5169408" y="2560320"/>
              <a:ext cx="979878" cy="487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297977" y="2056969"/>
            <a:ext cx="1962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Dynamic </a:t>
            </a:r>
            <a:r>
              <a:rPr lang="de-DE" dirty="0" err="1" smtClean="0"/>
              <a:t>Neural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>Field 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025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Synthesis: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38" y="341833"/>
            <a:ext cx="2812668" cy="1565311"/>
          </a:xfrm>
          <a:prstGeom prst="rect">
            <a:avLst/>
          </a:prstGeom>
        </p:spPr>
      </p:pic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843325" y="2168974"/>
            <a:ext cx="7467600" cy="3500846"/>
            <a:chOff x="1443764" y="2444159"/>
            <a:chExt cx="7467600" cy="350084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/>
            <a:srcRect t="50219"/>
            <a:stretch/>
          </p:blipFill>
          <p:spPr>
            <a:xfrm>
              <a:off x="1443764" y="2474095"/>
              <a:ext cx="7315200" cy="3470910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3"/>
            <a:srcRect b="95683"/>
            <a:stretch/>
          </p:blipFill>
          <p:spPr>
            <a:xfrm>
              <a:off x="1596164" y="2444159"/>
              <a:ext cx="7315200" cy="300990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3387401" y="1598605"/>
            <a:ext cx="253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Predicted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375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Analysis</a:t>
            </a:r>
            <a:br>
              <a:rPr lang="de-DE" dirty="0" smtClean="0"/>
            </a:b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Synthesis: </a:t>
            </a:r>
            <a:r>
              <a:rPr lang="de-DE" dirty="0" err="1" smtClean="0"/>
              <a:t>Modelling</a:t>
            </a:r>
            <a:endParaRPr lang="de-DE" dirty="0"/>
          </a:p>
        </p:txBody>
      </p:sp>
      <p:sp>
        <p:nvSpPr>
          <p:cNvPr id="6" name="Text Box 20"/>
          <p:cNvSpPr txBox="1">
            <a:spLocks noChangeArrowheads="1"/>
          </p:cNvSpPr>
          <p:nvPr/>
        </p:nvSpPr>
        <p:spPr bwMode="auto">
          <a:xfrm>
            <a:off x="3527884" y="5669820"/>
            <a:ext cx="524280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de-DE" sz="1400" dirty="0" smtClean="0">
                <a:solidFill>
                  <a:srgbClr val="636C8E"/>
                </a:solidFill>
              </a:rPr>
              <a:t>Frisch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Dshemuchadse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Görner</a:t>
            </a:r>
            <a:r>
              <a:rPr lang="en-US" altLang="de-DE" sz="1400" dirty="0" smtClean="0">
                <a:solidFill>
                  <a:srgbClr val="636C8E"/>
                </a:solidFill>
              </a:rPr>
              <a:t>, </a:t>
            </a:r>
            <a:r>
              <a:rPr lang="en-US" altLang="de-DE" sz="1400" dirty="0" err="1" smtClean="0">
                <a:solidFill>
                  <a:srgbClr val="636C8E"/>
                </a:solidFill>
              </a:rPr>
              <a:t>Goschke</a:t>
            </a:r>
            <a:r>
              <a:rPr lang="en-US" altLang="de-DE" sz="1400" dirty="0">
                <a:solidFill>
                  <a:srgbClr val="636C8E"/>
                </a:solidFill>
              </a:rPr>
              <a:t>, </a:t>
            </a:r>
            <a:r>
              <a:rPr lang="en-US" altLang="de-DE" sz="1400" dirty="0" smtClean="0">
                <a:solidFill>
                  <a:srgbClr val="636C8E"/>
                </a:solidFill>
              </a:rPr>
              <a:t>&amp; Scherbaum, 2015</a:t>
            </a:r>
            <a:endParaRPr lang="en-US" altLang="de-DE" sz="1400" dirty="0">
              <a:solidFill>
                <a:srgbClr val="636C8E"/>
              </a:solidFill>
              <a:latin typeface="Calibri" panose="020F0502020204030204" pitchFamily="34" charset="0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5126719" y="341833"/>
            <a:ext cx="3632245" cy="1702814"/>
            <a:chOff x="1443764" y="2444159"/>
            <a:chExt cx="7467600" cy="3500846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2"/>
            <a:srcRect t="50219"/>
            <a:stretch/>
          </p:blipFill>
          <p:spPr>
            <a:xfrm>
              <a:off x="1443764" y="2474095"/>
              <a:ext cx="7315200" cy="3470910"/>
            </a:xfrm>
            <a:prstGeom prst="rect">
              <a:avLst/>
            </a:prstGeom>
          </p:spPr>
        </p:pic>
        <p:pic>
          <p:nvPicPr>
            <p:cNvPr id="10" name="Grafik 9"/>
            <p:cNvPicPr>
              <a:picLocks noChangeAspect="1"/>
            </p:cNvPicPr>
            <p:nvPr/>
          </p:nvPicPr>
          <p:blipFill rotWithShape="1">
            <a:blip r:embed="rId2"/>
            <a:srcRect b="95683"/>
            <a:stretch/>
          </p:blipFill>
          <p:spPr>
            <a:xfrm>
              <a:off x="1596164" y="2444159"/>
              <a:ext cx="7315200" cy="300990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881" y="2197798"/>
            <a:ext cx="6000488" cy="3343201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3387401" y="1931489"/>
            <a:ext cx="258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279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and</a:t>
            </a:r>
            <a:r>
              <a:rPr lang="de-DE" dirty="0"/>
              <a:t> Synthesis: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57" r="47857" b="6797"/>
          <a:stretch/>
        </p:blipFill>
        <p:spPr bwMode="auto">
          <a:xfrm>
            <a:off x="8332" y="3361797"/>
            <a:ext cx="4131086" cy="2435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2817" b="38369"/>
          <a:stretch/>
        </p:blipFill>
        <p:spPr bwMode="auto">
          <a:xfrm>
            <a:off x="4201560" y="2496600"/>
            <a:ext cx="4176464" cy="1980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Pfeil nach rechts 5"/>
          <p:cNvSpPr/>
          <p:nvPr/>
        </p:nvSpPr>
        <p:spPr bwMode="auto">
          <a:xfrm rot="2226155">
            <a:off x="3956209" y="2469966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7" name="Pfeil nach rechts 6"/>
          <p:cNvSpPr/>
          <p:nvPr/>
        </p:nvSpPr>
        <p:spPr bwMode="auto">
          <a:xfrm rot="19373845" flipV="1">
            <a:off x="3941150" y="4034525"/>
            <a:ext cx="504056" cy="432048"/>
          </a:xfrm>
          <a:prstGeom prst="right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5986136" y="5427857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1800" i="1" dirty="0" smtClean="0">
                <a:sym typeface="Wingdings" panose="05000000000000000000" pitchFamily="2" charset="2"/>
              </a:rPr>
              <a:t> </a:t>
            </a:r>
            <a:r>
              <a:rPr lang="de-DE" sz="1800" i="1" dirty="0" err="1" smtClean="0"/>
              <a:t>Stay</a:t>
            </a:r>
            <a:r>
              <a:rPr lang="de-DE" sz="1800" i="1" dirty="0" smtClean="0"/>
              <a:t> </a:t>
            </a:r>
            <a:r>
              <a:rPr lang="de-DE" sz="1800" dirty="0" err="1" smtClean="0"/>
              <a:t>easier</a:t>
            </a:r>
            <a:r>
              <a:rPr lang="de-DE" sz="1800" dirty="0" smtClean="0"/>
              <a:t> </a:t>
            </a:r>
            <a:r>
              <a:rPr lang="de-DE" sz="1800" dirty="0" err="1" smtClean="0"/>
              <a:t>than</a:t>
            </a:r>
            <a:r>
              <a:rPr lang="de-DE" sz="1800" dirty="0" smtClean="0"/>
              <a:t> </a:t>
            </a:r>
            <a:r>
              <a:rPr lang="de-DE" sz="1800" i="1" dirty="0" err="1" smtClean="0"/>
              <a:t>switch</a:t>
            </a:r>
            <a:endParaRPr lang="de-DE" sz="1800" i="1" dirty="0" smtClean="0"/>
          </a:p>
        </p:txBody>
      </p:sp>
      <p:pic>
        <p:nvPicPr>
          <p:cNvPr id="9" name="Grafik 8" descr="D:\phd\Experimente\MouseITC\ExpMouseITC5(choice)\model_ordereffects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57" b="61089"/>
          <a:stretch/>
        </p:blipFill>
        <p:spPr bwMode="auto">
          <a:xfrm>
            <a:off x="0" y="1206455"/>
            <a:ext cx="4131086" cy="26216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6837330" y="1064797"/>
            <a:ext cx="2074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SS = </a:t>
            </a:r>
            <a:r>
              <a:rPr lang="de-DE" dirty="0" err="1" smtClean="0"/>
              <a:t>soon</a:t>
            </a:r>
            <a:r>
              <a:rPr lang="de-DE" dirty="0" smtClean="0"/>
              <a:t> &amp; </a:t>
            </a:r>
            <a:r>
              <a:rPr lang="de-DE" dirty="0" err="1" smtClean="0"/>
              <a:t>small</a:t>
            </a:r>
            <a:endParaRPr lang="de-DE" dirty="0" smtClean="0"/>
          </a:p>
          <a:p>
            <a:r>
              <a:rPr lang="de-DE" dirty="0" smtClean="0"/>
              <a:t>LL = </a:t>
            </a:r>
            <a:r>
              <a:rPr lang="de-DE" dirty="0" err="1" smtClean="0"/>
              <a:t>late</a:t>
            </a:r>
            <a:r>
              <a:rPr lang="de-DE" dirty="0" smtClean="0"/>
              <a:t> &amp; large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208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Analysis</a:t>
            </a:r>
            <a:br>
              <a:rPr lang="de-DE" dirty="0"/>
            </a:br>
            <a:r>
              <a:rPr lang="de-DE" dirty="0" err="1"/>
              <a:t>and</a:t>
            </a:r>
            <a:r>
              <a:rPr lang="de-DE" dirty="0"/>
              <a:t> Synthesis: </a:t>
            </a:r>
            <a:r>
              <a:rPr lang="de-DE" dirty="0" err="1"/>
              <a:t>Modelling</a:t>
            </a:r>
            <a:r>
              <a:rPr lang="de-DE" dirty="0"/>
              <a:t> </a:t>
            </a:r>
            <a:r>
              <a:rPr lang="de-DE" dirty="0" err="1"/>
              <a:t>trajectories</a:t>
            </a:r>
            <a:endParaRPr lang="de-DE" dirty="0"/>
          </a:p>
        </p:txBody>
      </p:sp>
      <p:pic>
        <p:nvPicPr>
          <p:cNvPr id="4" name="Grafik 3" descr="D:\phd\Dokumente\paper_ITCMouse_Choice\model2d1d.tif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" t="18359" r="4405" b="39395"/>
          <a:stretch/>
        </p:blipFill>
        <p:spPr bwMode="auto">
          <a:xfrm>
            <a:off x="385763" y="1365532"/>
            <a:ext cx="5597525" cy="18840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Grafik 4" descr="D:\phd\Experimente\MouseITC\ExpMouseITC5(choice)\fig_model_discouting and movements.tif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94" r="7758"/>
          <a:stretch/>
        </p:blipFill>
        <p:spPr bwMode="auto">
          <a:xfrm>
            <a:off x="348296" y="3510086"/>
            <a:ext cx="5305743" cy="25058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Grafik 5" descr="D:\phd\Experimente\MouseITC\ExpMouseITC5(choice)\fig_EratMouse.tif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7"/>
          <a:stretch/>
        </p:blipFill>
        <p:spPr bwMode="auto">
          <a:xfrm>
            <a:off x="5983288" y="2408872"/>
            <a:ext cx="2951797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1127801" y="3181442"/>
            <a:ext cx="374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Modelled</a:t>
            </a:r>
            <a:r>
              <a:rPr lang="de-DE" dirty="0" smtClean="0"/>
              <a:t> </a:t>
            </a:r>
            <a:r>
              <a:rPr lang="de-DE" dirty="0" err="1" smtClean="0"/>
              <a:t>state-space</a:t>
            </a:r>
            <a:r>
              <a:rPr lang="de-DE" dirty="0" smtClean="0"/>
              <a:t> </a:t>
            </a:r>
            <a:r>
              <a:rPr lang="de-DE" dirty="0" err="1" smtClean="0"/>
              <a:t>trajectories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5983288" y="2122888"/>
            <a:ext cx="2595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463040" y="1108393"/>
            <a:ext cx="264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Neural</a:t>
            </a:r>
            <a:r>
              <a:rPr lang="de-DE" dirty="0" smtClean="0"/>
              <a:t> </a:t>
            </a:r>
            <a:r>
              <a:rPr lang="de-DE" dirty="0" err="1" smtClean="0"/>
              <a:t>attractor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7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Toolboxes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these</a:t>
            </a:r>
            <a:r>
              <a:rPr lang="de-DE" dirty="0" smtClean="0"/>
              <a:t> </a:t>
            </a:r>
            <a:r>
              <a:rPr lang="de-DE" dirty="0" err="1" smtClean="0"/>
              <a:t>analyses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435261" y="1182652"/>
            <a:ext cx="7323703" cy="4249738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Matlab</a:t>
            </a:r>
            <a:r>
              <a:rPr lang="de-DE" dirty="0" smtClean="0"/>
              <a:t>: TCMR Toolbox</a:t>
            </a:r>
          </a:p>
          <a:p>
            <a:r>
              <a:rPr lang="de-DE" sz="2000" dirty="0" smtClean="0"/>
              <a:t>https</a:t>
            </a:r>
            <a:r>
              <a:rPr lang="de-DE" sz="2000" dirty="0"/>
              <a:t>://osf.io/5e3vn</a:t>
            </a:r>
            <a:r>
              <a:rPr lang="de-DE" sz="2000" dirty="0" smtClean="0"/>
              <a:t>/</a:t>
            </a:r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R: </a:t>
            </a:r>
            <a:r>
              <a:rPr lang="de-DE" dirty="0" err="1" smtClean="0"/>
              <a:t>Mousetrap</a:t>
            </a:r>
            <a:endParaRPr lang="de-DE" dirty="0" smtClean="0"/>
          </a:p>
          <a:p>
            <a:r>
              <a:rPr lang="de-DE" sz="2000" dirty="0" smtClean="0"/>
              <a:t>https</a:t>
            </a:r>
            <a:r>
              <a:rPr lang="de-DE" sz="2000" dirty="0"/>
              <a:t>://</a:t>
            </a:r>
            <a:r>
              <a:rPr lang="de-DE" sz="2000" dirty="0" smtClean="0"/>
              <a:t>cran.r-project.org/web/packages/mousetrap/</a:t>
            </a:r>
            <a:endParaRPr lang="de-DE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72" y="3706374"/>
            <a:ext cx="912385" cy="70709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13" y="1715092"/>
            <a:ext cx="856544" cy="77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8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will </a:t>
            </a:r>
            <a:r>
              <a:rPr lang="de-DE" dirty="0" err="1" smtClean="0"/>
              <a:t>look</a:t>
            </a:r>
            <a:r>
              <a:rPr lang="de-DE" dirty="0" smtClean="0"/>
              <a:t> at </a:t>
            </a:r>
            <a:r>
              <a:rPr lang="de-DE" dirty="0" err="1" smtClean="0"/>
              <a:t>today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will </a:t>
            </a:r>
            <a:r>
              <a:rPr lang="de-DE" dirty="0" err="1" smtClean="0"/>
              <a:t>we</a:t>
            </a:r>
            <a:r>
              <a:rPr lang="de-DE" dirty="0" smtClean="0"/>
              <a:t> do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course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Where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applied</a:t>
            </a:r>
            <a:r>
              <a:rPr lang="de-DE" dirty="0" smtClean="0"/>
              <a:t>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at?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dirty="0" err="1" smtClean="0"/>
              <a:t>What</a:t>
            </a:r>
            <a:r>
              <a:rPr lang="de-DE" dirty="0" smtClean="0"/>
              <a:t> do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keep</a:t>
            </a:r>
            <a:r>
              <a:rPr lang="de-DE" dirty="0" smtClean="0"/>
              <a:t> in </a:t>
            </a:r>
            <a:r>
              <a:rPr lang="de-DE" dirty="0" err="1" smtClean="0"/>
              <a:t>mind</a:t>
            </a:r>
            <a:r>
              <a:rPr lang="de-DE" dirty="0" smtClean="0"/>
              <a:t>?</a:t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The </a:t>
            </a:r>
            <a:r>
              <a:rPr lang="de-DE" dirty="0" err="1" smtClean="0">
                <a:sym typeface="Wingdings" panose="05000000000000000000" pitchFamily="2" charset="2"/>
              </a:rPr>
              <a:t>black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art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of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mouse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tracking</a:t>
            </a:r>
            <a:endParaRPr lang="de-DE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049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experimental design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Mouse Track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Mouse Track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2576513"/>
            <a:ext cx="338197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772400" y="6519446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29</a:t>
            </a:r>
            <a:endParaRPr lang="de-DE" sz="16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Cognition</a:t>
            </a:r>
            <a:r>
              <a:rPr lang="de-DE" dirty="0" smtClean="0"/>
              <a:t> &amp; </a:t>
            </a:r>
            <a:r>
              <a:rPr lang="de-DE" dirty="0" err="1" smtClean="0"/>
              <a:t>embodiment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moving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directly</a:t>
            </a:r>
            <a:r>
              <a:rPr lang="de-DE" dirty="0" smtClean="0"/>
              <a:t> </a:t>
            </a:r>
            <a:r>
              <a:rPr lang="de-DE" dirty="0" err="1" smtClean="0"/>
              <a:t>connected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12493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</a:t>
            </a:r>
            <a:r>
              <a:rPr lang="de-DE" dirty="0" smtClean="0"/>
              <a:t>design</a:t>
            </a:r>
            <a:br>
              <a:rPr lang="de-DE" dirty="0" smtClean="0"/>
            </a:br>
            <a:r>
              <a:rPr lang="de-DE" dirty="0" err="1" smtClean="0"/>
              <a:t>Issue</a:t>
            </a:r>
            <a:r>
              <a:rPr lang="de-DE" dirty="0" smtClean="0"/>
              <a:t> 1: 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triggers</a:t>
            </a:r>
            <a:r>
              <a:rPr lang="de-DE" dirty="0" smtClean="0"/>
              <a:t> </a:t>
            </a:r>
            <a:r>
              <a:rPr lang="de-DE" dirty="0" err="1" smtClean="0"/>
              <a:t>stimuli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 err="1" smtClean="0"/>
              <a:t>Participants</a:t>
            </a:r>
            <a:r>
              <a:rPr lang="de-DE" sz="1800" dirty="0" smtClean="0"/>
              <a:t> </a:t>
            </a:r>
            <a:r>
              <a:rPr lang="de-DE" sz="1800" dirty="0" err="1" smtClean="0"/>
              <a:t>need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while</a:t>
            </a:r>
            <a:r>
              <a:rPr lang="de-DE" sz="1800" dirty="0" smtClean="0"/>
              <a:t> </a:t>
            </a:r>
            <a:r>
              <a:rPr lang="de-DE" sz="1800" dirty="0" err="1" smtClean="0"/>
              <a:t>thinking</a:t>
            </a:r>
            <a:endParaRPr lang="de-DE" sz="1800" dirty="0" smtClean="0"/>
          </a:p>
          <a:p>
            <a:pPr>
              <a:buFont typeface="Wingdings" pitchFamily="2" charset="2"/>
              <a:buChar char="à"/>
            </a:pPr>
            <a:r>
              <a:rPr lang="de-DE" sz="1800" dirty="0" smtClean="0">
                <a:sym typeface="Wingdings" panose="05000000000000000000" pitchFamily="2" charset="2"/>
              </a:rPr>
              <a:t>Force </a:t>
            </a:r>
            <a:r>
              <a:rPr lang="de-DE" sz="1800" dirty="0" err="1" smtClean="0">
                <a:sym typeface="Wingdings" panose="05000000000000000000" pitchFamily="2" charset="2"/>
              </a:rPr>
              <a:t>them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to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move</a:t>
            </a:r>
            <a:r>
              <a:rPr lang="de-DE" sz="1800" dirty="0" smtClean="0">
                <a:sym typeface="Wingdings" panose="05000000000000000000" pitchFamily="2" charset="2"/>
              </a:rPr>
              <a:t> &amp; </a:t>
            </a:r>
            <a:r>
              <a:rPr lang="de-DE" sz="1800" dirty="0" err="1" smtClean="0">
                <a:sym typeface="Wingdings" panose="05000000000000000000" pitchFamily="2" charset="2"/>
              </a:rPr>
              <a:t>present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stimuli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only</a:t>
            </a:r>
            <a:r>
              <a:rPr lang="de-DE" sz="1800" dirty="0" smtClean="0">
                <a:sym typeface="Wingdings" panose="05000000000000000000" pitchFamily="2" charset="2"/>
              </a:rPr>
              <a:t> after </a:t>
            </a:r>
            <a:r>
              <a:rPr lang="de-DE" sz="1800" dirty="0" err="1" smtClean="0">
                <a:sym typeface="Wingdings" panose="05000000000000000000" pitchFamily="2" charset="2"/>
              </a:rPr>
              <a:t>movement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started</a:t>
            </a:r>
            <a:endParaRPr lang="de-DE" sz="1800" dirty="0"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de-DE" sz="1800" dirty="0" err="1" smtClean="0"/>
              <a:t>Instruct</a:t>
            </a:r>
            <a:r>
              <a:rPr lang="de-DE" sz="1800" dirty="0" smtClean="0"/>
              <a:t> </a:t>
            </a:r>
            <a:r>
              <a:rPr lang="de-DE" sz="1800" dirty="0" err="1" smtClean="0"/>
              <a:t>them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move</a:t>
            </a:r>
            <a:r>
              <a:rPr lang="de-DE" sz="1800" dirty="0" smtClean="0"/>
              <a:t> </a:t>
            </a:r>
            <a:r>
              <a:rPr lang="de-DE" sz="1800" dirty="0" err="1" smtClean="0"/>
              <a:t>continuously</a:t>
            </a:r>
            <a:endParaRPr lang="de-DE" sz="1800" dirty="0" smtClean="0"/>
          </a:p>
          <a:p>
            <a:pPr marL="0" indent="0">
              <a:buNone/>
            </a:pPr>
            <a:r>
              <a:rPr lang="de-DE" sz="1800" dirty="0" smtClean="0">
                <a:sym typeface="Wingdings" panose="05000000000000000000" pitchFamily="2" charset="2"/>
              </a:rPr>
              <a:t>Check </a:t>
            </a:r>
            <a:r>
              <a:rPr lang="de-DE" sz="1800" dirty="0" err="1" smtClean="0">
                <a:sym typeface="Wingdings" panose="05000000000000000000" pitchFamily="2" charset="2"/>
              </a:rPr>
              <a:t>for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continuous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movements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and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exclude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stopping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participants</a:t>
            </a:r>
            <a:endParaRPr lang="de-DE" sz="1800" dirty="0" smtClean="0"/>
          </a:p>
          <a:p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369707" y="3488863"/>
            <a:ext cx="3340237" cy="1795462"/>
            <a:chOff x="0" y="3754437"/>
            <a:chExt cx="4695825" cy="2524125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54437"/>
              <a:ext cx="4695825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Gerade Verbindung 4"/>
            <p:cNvCxnSpPr/>
            <p:nvPr/>
          </p:nvCxnSpPr>
          <p:spPr>
            <a:xfrm>
              <a:off x="1179512" y="5372099"/>
              <a:ext cx="160020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333" y="2811272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4470393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249" y="4470393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2811272"/>
            <a:ext cx="2366350" cy="1659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 rot="16200000">
            <a:off x="3917461" y="3418066"/>
            <a:ext cx="724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Y Axis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3917461" y="5043518"/>
            <a:ext cx="72487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Y Axis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 rot="16200000">
            <a:off x="6086970" y="3418066"/>
            <a:ext cx="12003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Diff</a:t>
            </a:r>
            <a:r>
              <a:rPr lang="de-DE" dirty="0" smtClean="0"/>
              <a:t>(Y Axis)</a:t>
            </a:r>
            <a:endParaRPr lang="de-DE" dirty="0"/>
          </a:p>
        </p:txBody>
      </p:sp>
      <p:sp>
        <p:nvSpPr>
          <p:cNvPr id="19" name="Textfeld 18"/>
          <p:cNvSpPr txBox="1"/>
          <p:nvPr/>
        </p:nvSpPr>
        <p:spPr>
          <a:xfrm rot="16200000">
            <a:off x="6086970" y="5043518"/>
            <a:ext cx="12003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Diff</a:t>
            </a:r>
            <a:r>
              <a:rPr lang="de-DE" dirty="0" smtClean="0"/>
              <a:t>(Y Axis)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437682" y="341806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chemeClr val="accent6"/>
                </a:solidFill>
              </a:rPr>
              <a:t>good</a:t>
            </a:r>
            <a:endParaRPr lang="de-DE" dirty="0">
              <a:solidFill>
                <a:schemeClr val="accent6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3437682" y="509965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0000"/>
                </a:solidFill>
              </a:rPr>
              <a:t>bad</a:t>
            </a: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80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design</a:t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2: </a:t>
            </a:r>
            <a:r>
              <a:rPr lang="de-DE" dirty="0" err="1" smtClean="0"/>
              <a:t>Touching</a:t>
            </a:r>
            <a:r>
              <a:rPr lang="de-DE" dirty="0" smtClean="0"/>
              <a:t>/</a:t>
            </a:r>
            <a:r>
              <a:rPr lang="de-DE" dirty="0" err="1" smtClean="0"/>
              <a:t>hover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Use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power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ballistic</a:t>
            </a:r>
            <a:r>
              <a:rPr lang="de-DE" sz="2000" dirty="0" smtClean="0"/>
              <a:t> </a:t>
            </a:r>
            <a:r>
              <a:rPr lang="de-DE" sz="2000" dirty="0" err="1" smtClean="0"/>
              <a:t>movements</a:t>
            </a:r>
            <a:endParaRPr lang="de-DE" sz="2000" dirty="0" smtClean="0"/>
          </a:p>
          <a:p>
            <a:pPr>
              <a:buFont typeface="Wingdings" pitchFamily="2" charset="2"/>
              <a:buChar char="à"/>
            </a:pPr>
            <a:r>
              <a:rPr lang="de-DE" sz="2000" dirty="0" err="1" smtClean="0">
                <a:sym typeface="Wingdings" panose="05000000000000000000" pitchFamily="2" charset="2"/>
              </a:rPr>
              <a:t>Make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choice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movement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as</a:t>
            </a:r>
            <a:r>
              <a:rPr lang="de-DE" sz="2000" dirty="0" smtClean="0">
                <a:sym typeface="Wingdings" panose="05000000000000000000" pitchFamily="2" charset="2"/>
              </a:rPr>
              <a:t> intuitive </a:t>
            </a:r>
            <a:r>
              <a:rPr lang="de-DE" sz="2000" dirty="0" err="1" smtClean="0">
                <a:sym typeface="Wingdings" panose="05000000000000000000" pitchFamily="2" charset="2"/>
              </a:rPr>
              <a:t>as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possible</a:t>
            </a:r>
            <a:endParaRPr lang="de-DE" sz="2000" dirty="0" smtClean="0">
              <a:sym typeface="Wingdings" panose="05000000000000000000" pitchFamily="2" charset="2"/>
            </a:endParaRPr>
          </a:p>
          <a:p>
            <a:pPr>
              <a:buFont typeface="Wingdings" pitchFamily="2" charset="2"/>
              <a:buChar char="à"/>
            </a:pPr>
            <a:r>
              <a:rPr lang="de-DE" sz="2000" dirty="0" err="1" smtClean="0">
                <a:sym typeface="Wingdings" panose="05000000000000000000" pitchFamily="2" charset="2"/>
              </a:rPr>
              <a:t>Avoid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irritation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clicking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into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target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boxes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small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boxes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endParaRPr lang="de-DE" sz="20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0" y="2762828"/>
            <a:ext cx="5264573" cy="25558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850" y="2762828"/>
            <a:ext cx="2748114" cy="2914932"/>
          </a:xfrm>
          <a:prstGeom prst="rect">
            <a:avLst/>
          </a:prstGeom>
        </p:spPr>
      </p:pic>
      <p:cxnSp>
        <p:nvCxnSpPr>
          <p:cNvPr id="10" name="Gerader Verbinder 9"/>
          <p:cNvCxnSpPr/>
          <p:nvPr/>
        </p:nvCxnSpPr>
        <p:spPr>
          <a:xfrm flipV="1">
            <a:off x="5080000" y="2815590"/>
            <a:ext cx="1005840" cy="17823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/>
        </p:nvCxnSpPr>
        <p:spPr>
          <a:xfrm>
            <a:off x="5110480" y="4998720"/>
            <a:ext cx="975360" cy="3727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4016415" y="5730522"/>
            <a:ext cx="512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Grage</a:t>
            </a:r>
            <a:r>
              <a:rPr lang="de-DE" dirty="0" smtClean="0"/>
              <a:t>, </a:t>
            </a:r>
            <a:r>
              <a:rPr lang="de-DE" dirty="0" err="1" smtClean="0"/>
              <a:t>Schoemann</a:t>
            </a:r>
            <a:r>
              <a:rPr lang="de-DE" dirty="0" smtClean="0"/>
              <a:t>, </a:t>
            </a:r>
            <a:r>
              <a:rPr lang="de-DE" dirty="0" err="1" smtClean="0"/>
              <a:t>Kieslich</a:t>
            </a:r>
            <a:r>
              <a:rPr lang="de-DE" dirty="0" smtClean="0"/>
              <a:t>, Scherbaum, 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202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design</a:t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2: </a:t>
            </a:r>
            <a:r>
              <a:rPr lang="de-DE" dirty="0" err="1" smtClean="0"/>
              <a:t>Touching</a:t>
            </a:r>
            <a:r>
              <a:rPr lang="de-DE" dirty="0" smtClean="0"/>
              <a:t>/</a:t>
            </a:r>
            <a:r>
              <a:rPr lang="de-DE" dirty="0" err="1" smtClean="0"/>
              <a:t>hover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clicking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maybe</a:t>
            </a:r>
            <a:r>
              <a:rPr lang="de-DE" sz="2000" dirty="0" smtClean="0"/>
              <a:t>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want</a:t>
            </a:r>
            <a:r>
              <a:rPr lang="de-DE" sz="2000" dirty="0" smtClean="0"/>
              <a:t> </a:t>
            </a:r>
            <a:r>
              <a:rPr lang="de-DE" sz="2000" dirty="0" err="1" smtClean="0"/>
              <a:t>re-decisions</a:t>
            </a:r>
            <a:r>
              <a:rPr lang="de-DE" sz="2000" dirty="0" smtClean="0"/>
              <a:t>? </a:t>
            </a:r>
            <a:r>
              <a:rPr lang="de-DE" sz="2000" dirty="0" err="1" smtClean="0"/>
              <a:t>Then</a:t>
            </a:r>
            <a:r>
              <a:rPr lang="de-DE" sz="2000" dirty="0" smtClean="0"/>
              <a:t> </a:t>
            </a:r>
            <a:r>
              <a:rPr lang="de-DE" sz="2000" dirty="0" err="1" smtClean="0"/>
              <a:t>clicking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good</a:t>
            </a:r>
            <a:endParaRPr lang="de-DE" sz="2000" dirty="0" smtClean="0"/>
          </a:p>
        </p:txBody>
      </p:sp>
      <p:sp>
        <p:nvSpPr>
          <p:cNvPr id="16" name="Textfeld 15"/>
          <p:cNvSpPr txBox="1"/>
          <p:nvPr/>
        </p:nvSpPr>
        <p:spPr>
          <a:xfrm>
            <a:off x="4317357" y="5730522"/>
            <a:ext cx="454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Szaszi</a:t>
            </a:r>
            <a:r>
              <a:rPr lang="de-DE" dirty="0" smtClean="0"/>
              <a:t>, </a:t>
            </a:r>
            <a:r>
              <a:rPr lang="de-DE" dirty="0" err="1" smtClean="0"/>
              <a:t>Palfi</a:t>
            </a:r>
            <a:r>
              <a:rPr lang="de-DE" dirty="0" smtClean="0"/>
              <a:t>, </a:t>
            </a:r>
            <a:r>
              <a:rPr lang="de-DE" dirty="0" err="1" smtClean="0"/>
              <a:t>Szollosi</a:t>
            </a:r>
            <a:r>
              <a:rPr lang="de-DE" dirty="0" smtClean="0"/>
              <a:t>, </a:t>
            </a:r>
            <a:r>
              <a:rPr lang="de-DE" dirty="0" err="1" smtClean="0"/>
              <a:t>Kieslich</a:t>
            </a:r>
            <a:r>
              <a:rPr lang="de-DE" dirty="0" smtClean="0"/>
              <a:t>, </a:t>
            </a:r>
            <a:r>
              <a:rPr lang="de-DE" dirty="0" err="1" smtClean="0"/>
              <a:t>Aczel</a:t>
            </a:r>
            <a:r>
              <a:rPr lang="de-DE" dirty="0" smtClean="0"/>
              <a:t>, 2018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47824" r="4790"/>
          <a:stretch/>
        </p:blipFill>
        <p:spPr>
          <a:xfrm>
            <a:off x="4378489" y="2052907"/>
            <a:ext cx="3863303" cy="3677615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2"/>
          <a:srcRect r="4846" b="52340"/>
          <a:stretch/>
        </p:blipFill>
        <p:spPr>
          <a:xfrm>
            <a:off x="320839" y="2073080"/>
            <a:ext cx="3861017" cy="335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5287" y="341833"/>
            <a:ext cx="8363677" cy="812280"/>
          </a:xfrm>
        </p:spPr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</a:t>
            </a:r>
            <a:r>
              <a:rPr lang="de-DE" dirty="0" smtClean="0"/>
              <a:t>design</a:t>
            </a:r>
            <a:br>
              <a:rPr lang="de-DE" dirty="0" smtClean="0"/>
            </a:br>
            <a:r>
              <a:rPr lang="de-DE" dirty="0" err="1" smtClean="0"/>
              <a:t>Issue</a:t>
            </a:r>
            <a:r>
              <a:rPr lang="de-DE" dirty="0" smtClean="0"/>
              <a:t> 3: </a:t>
            </a:r>
            <a:r>
              <a:rPr lang="de-DE" dirty="0" err="1" smtClean="0"/>
              <a:t>Complexity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task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dirty="0" err="1" smtClean="0"/>
              <a:t>Participants</a:t>
            </a:r>
            <a:r>
              <a:rPr lang="de-DE" sz="2000" dirty="0" smtClean="0"/>
              <a:t> will </a:t>
            </a:r>
            <a:r>
              <a:rPr lang="de-DE" sz="2000" dirty="0" err="1" smtClean="0"/>
              <a:t>stop</a:t>
            </a:r>
            <a:r>
              <a:rPr lang="de-DE" sz="2000" dirty="0" smtClean="0"/>
              <a:t> </a:t>
            </a:r>
            <a:r>
              <a:rPr lang="de-DE" sz="2000" dirty="0" err="1" smtClean="0"/>
              <a:t>moving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move</a:t>
            </a:r>
            <a:r>
              <a:rPr lang="de-DE" sz="2000" dirty="0" smtClean="0"/>
              <a:t> </a:t>
            </a:r>
            <a:r>
              <a:rPr lang="de-DE" sz="2000" dirty="0" err="1" smtClean="0"/>
              <a:t>backwards</a:t>
            </a:r>
            <a:r>
              <a:rPr lang="de-DE" sz="2000" dirty="0" smtClean="0"/>
              <a:t> </a:t>
            </a:r>
            <a:r>
              <a:rPr lang="de-DE" sz="2000" dirty="0" err="1" smtClean="0"/>
              <a:t>when</a:t>
            </a:r>
            <a:r>
              <a:rPr lang="de-DE" sz="2000" dirty="0" smtClean="0"/>
              <a:t> </a:t>
            </a:r>
            <a:r>
              <a:rPr lang="de-DE" sz="2000" dirty="0" err="1" smtClean="0"/>
              <a:t>decision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too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 smtClean="0">
                <a:sym typeface="Wingdings" panose="05000000000000000000" pitchFamily="2" charset="2"/>
              </a:rPr>
              <a:t>study</a:t>
            </a:r>
            <a:r>
              <a:rPr lang="de-DE" sz="2000" dirty="0" smtClean="0">
                <a:sym typeface="Wingdings" panose="05000000000000000000" pitchFamily="2" charset="2"/>
              </a:rPr>
              <a:t> simple </a:t>
            </a:r>
            <a:r>
              <a:rPr lang="de-DE" sz="2000" dirty="0" err="1" smtClean="0">
                <a:sym typeface="Wingdings" panose="05000000000000000000" pitchFamily="2" charset="2"/>
              </a:rPr>
              <a:t>decision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or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simplify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the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decision</a:t>
            </a:r>
            <a:endParaRPr lang="de-DE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9"/>
          <a:stretch/>
        </p:blipFill>
        <p:spPr bwMode="auto">
          <a:xfrm>
            <a:off x="6388099" y="1986153"/>
            <a:ext cx="24733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40"/>
          <a:stretch/>
        </p:blipFill>
        <p:spPr bwMode="auto">
          <a:xfrm>
            <a:off x="460375" y="1986153"/>
            <a:ext cx="592772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21057" y="5699414"/>
            <a:ext cx="3882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Dshemuchadse, Scherbaum, </a:t>
            </a:r>
            <a:r>
              <a:rPr lang="de-DE" sz="1400" dirty="0" err="1" smtClean="0"/>
              <a:t>Goschke</a:t>
            </a:r>
            <a:r>
              <a:rPr lang="de-DE" sz="1400" dirty="0" smtClean="0"/>
              <a:t>, 2012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552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experimental design</a:t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4: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trials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606"/>
            <a:ext cx="6180626" cy="457610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14" y="1486340"/>
            <a:ext cx="2343150" cy="1600200"/>
          </a:xfrm>
          <a:prstGeom prst="rect">
            <a:avLst/>
          </a:prstGeom>
        </p:spPr>
      </p:pic>
      <p:grpSp>
        <p:nvGrpSpPr>
          <p:cNvPr id="6" name="Gruppieren 5"/>
          <p:cNvGrpSpPr/>
          <p:nvPr/>
        </p:nvGrpSpPr>
        <p:grpSpPr>
          <a:xfrm>
            <a:off x="6668981" y="4297680"/>
            <a:ext cx="1836816" cy="1597024"/>
            <a:chOff x="1920240" y="1524000"/>
            <a:chExt cx="5152435" cy="4208144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/>
            <a:srcRect t="6565"/>
            <a:stretch/>
          </p:blipFill>
          <p:spPr>
            <a:xfrm>
              <a:off x="2072050" y="1656079"/>
              <a:ext cx="5000625" cy="4076065"/>
            </a:xfrm>
            <a:prstGeom prst="rect">
              <a:avLst/>
            </a:prstGeom>
          </p:spPr>
        </p:pic>
        <p:sp>
          <p:nvSpPr>
            <p:cNvPr id="8" name="Rechteck 7"/>
            <p:cNvSpPr/>
            <p:nvPr/>
          </p:nvSpPr>
          <p:spPr>
            <a:xfrm>
              <a:off x="1920240" y="1524000"/>
              <a:ext cx="508000" cy="314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6180626" y="3194581"/>
            <a:ext cx="2809015" cy="946447"/>
            <a:chOff x="1042988" y="2779713"/>
            <a:chExt cx="7058025" cy="2378075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1042988" y="2781300"/>
              <a:ext cx="3241675" cy="2376488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1" name="AutoShape 6"/>
            <p:cNvSpPr>
              <a:spLocks noChangeArrowheads="1"/>
            </p:cNvSpPr>
            <p:nvPr/>
          </p:nvSpPr>
          <p:spPr bwMode="auto">
            <a:xfrm flipH="1">
              <a:off x="1433513" y="3692525"/>
              <a:ext cx="385762" cy="554038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de-DE">
                <a:solidFill>
                  <a:srgbClr val="0000FF"/>
                </a:solidFill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4859338" y="2779713"/>
              <a:ext cx="3241675" cy="2376487"/>
            </a:xfrm>
            <a:prstGeom prst="rect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3" name="AutoShape 8"/>
            <p:cNvSpPr>
              <a:spLocks noChangeArrowheads="1"/>
            </p:cNvSpPr>
            <p:nvPr/>
          </p:nvSpPr>
          <p:spPr bwMode="auto">
            <a:xfrm flipH="1">
              <a:off x="7386638" y="3690938"/>
              <a:ext cx="390525" cy="554037"/>
            </a:xfrm>
            <a:prstGeom prst="rightArrow">
              <a:avLst>
                <a:gd name="adj1" fmla="val 49685"/>
                <a:gd name="adj2" fmla="val 70588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4" name="Textfeld 13"/>
          <p:cNvSpPr txBox="1"/>
          <p:nvPr/>
        </p:nvSpPr>
        <p:spPr>
          <a:xfrm>
            <a:off x="6073993" y="5807259"/>
            <a:ext cx="30267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Scherbaum, Dshemuchadse, 2020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115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black</a:t>
            </a:r>
            <a:r>
              <a:rPr lang="de-DE" dirty="0" smtClean="0"/>
              <a:t> </a:t>
            </a:r>
            <a:r>
              <a:rPr lang="de-DE" dirty="0" err="1" smtClean="0"/>
              <a:t>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AutoShape 2" descr="Mouse Track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AutoShape 4" descr="Mouse Tracki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88" y="2576513"/>
            <a:ext cx="338197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6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Issue</a:t>
            </a:r>
            <a:r>
              <a:rPr lang="de-DE" dirty="0"/>
              <a:t> </a:t>
            </a:r>
            <a:r>
              <a:rPr lang="de-DE" dirty="0" smtClean="0"/>
              <a:t>5: </a:t>
            </a:r>
            <a:r>
              <a:rPr lang="de-DE" dirty="0" err="1" smtClean="0"/>
              <a:t>Choose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trajectory</a:t>
            </a:r>
            <a:r>
              <a:rPr lang="de-DE" dirty="0" smtClean="0"/>
              <a:t> </a:t>
            </a:r>
            <a:r>
              <a:rPr lang="de-DE" dirty="0" err="1" smtClean="0"/>
              <a:t>measure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dirty="0" err="1" smtClean="0"/>
              <a:t>Continuous</a:t>
            </a:r>
            <a:r>
              <a:rPr lang="de-DE" sz="2000" dirty="0" smtClean="0"/>
              <a:t> </a:t>
            </a:r>
            <a:r>
              <a:rPr lang="de-DE" sz="2000" dirty="0" err="1" smtClean="0"/>
              <a:t>movements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analyzed</a:t>
            </a:r>
            <a:r>
              <a:rPr lang="de-DE" sz="2000" dirty="0" smtClean="0"/>
              <a:t> in different </a:t>
            </a:r>
            <a:r>
              <a:rPr lang="de-DE" sz="2000" dirty="0" err="1" smtClean="0"/>
              <a:t>ways</a:t>
            </a:r>
            <a:endParaRPr lang="de-DE" sz="2000" dirty="0" smtClean="0"/>
          </a:p>
          <a:p>
            <a:pPr lvl="1"/>
            <a:r>
              <a:rPr lang="de-DE" sz="2000" dirty="0" smtClean="0"/>
              <a:t>X-Y </a:t>
            </a:r>
            <a:r>
              <a:rPr lang="de-DE" sz="2000" dirty="0" err="1" smtClean="0"/>
              <a:t>Movements</a:t>
            </a:r>
            <a:endParaRPr lang="de-DE" sz="2000" dirty="0" smtClean="0"/>
          </a:p>
          <a:p>
            <a:pPr lvl="1"/>
            <a:r>
              <a:rPr lang="de-DE" sz="2000" dirty="0" smtClean="0"/>
              <a:t>Movement on X-Axis</a:t>
            </a:r>
          </a:p>
          <a:p>
            <a:pPr lvl="1"/>
            <a:r>
              <a:rPr lang="de-DE" sz="2000" dirty="0" smtClean="0"/>
              <a:t>Angle </a:t>
            </a:r>
            <a:r>
              <a:rPr lang="de-DE" sz="2000" dirty="0" err="1" smtClean="0"/>
              <a:t>to</a:t>
            </a:r>
            <a:r>
              <a:rPr lang="de-DE" sz="2000" dirty="0" smtClean="0"/>
              <a:t> Y-Axis</a:t>
            </a:r>
          </a:p>
          <a:p>
            <a:pPr lvl="1"/>
            <a:r>
              <a:rPr lang="de-DE" sz="2000" dirty="0" smtClean="0"/>
              <a:t>Speed</a:t>
            </a:r>
          </a:p>
          <a:p>
            <a:pPr lvl="1"/>
            <a:r>
              <a:rPr lang="de-DE" sz="2000" dirty="0" smtClean="0"/>
              <a:t>Deviation</a:t>
            </a:r>
          </a:p>
          <a:p>
            <a:pPr lvl="1"/>
            <a:r>
              <a:rPr lang="de-DE" sz="2000" dirty="0" err="1" smtClean="0"/>
              <a:t>Euclidian</a:t>
            </a:r>
            <a:r>
              <a:rPr lang="de-DE" sz="2000" dirty="0" smtClean="0"/>
              <a:t> </a:t>
            </a:r>
            <a:r>
              <a:rPr lang="de-DE" sz="2000" dirty="0" err="1" smtClean="0"/>
              <a:t>distance</a:t>
            </a:r>
            <a:endParaRPr lang="de-DE" sz="2000" dirty="0" smtClean="0"/>
          </a:p>
          <a:p>
            <a:pPr lvl="1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226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Issue</a:t>
            </a:r>
            <a:r>
              <a:rPr lang="de-DE" dirty="0" smtClean="0"/>
              <a:t> 6: </a:t>
            </a:r>
            <a:r>
              <a:rPr lang="de-DE" dirty="0" err="1"/>
              <a:t>Bimodality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sz="2000" dirty="0" err="1" smtClean="0"/>
              <a:t>Countermeasure</a:t>
            </a:r>
            <a:endParaRPr lang="de-DE" sz="2000" dirty="0" smtClean="0"/>
          </a:p>
          <a:p>
            <a:pPr lvl="1"/>
            <a:r>
              <a:rPr lang="de-DE" sz="2000" dirty="0" err="1" smtClean="0"/>
              <a:t>Histograms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MAD </a:t>
            </a:r>
            <a:r>
              <a:rPr lang="de-DE" sz="2000" dirty="0" err="1" smtClean="0"/>
              <a:t>or</a:t>
            </a:r>
            <a:r>
              <a:rPr lang="de-DE" sz="2000" dirty="0" smtClean="0"/>
              <a:t> AUC</a:t>
            </a:r>
          </a:p>
          <a:p>
            <a:pPr lvl="1"/>
            <a:r>
              <a:rPr lang="de-DE" sz="2000" dirty="0" err="1" smtClean="0"/>
              <a:t>Bimodality</a:t>
            </a:r>
            <a:r>
              <a:rPr lang="de-DE" sz="2000" dirty="0" smtClean="0"/>
              <a:t> </a:t>
            </a:r>
            <a:r>
              <a:rPr lang="de-DE" sz="2000" dirty="0" err="1" smtClean="0"/>
              <a:t>index</a:t>
            </a:r>
            <a:r>
              <a:rPr lang="de-DE" sz="2000" dirty="0" smtClean="0"/>
              <a:t> on </a:t>
            </a:r>
            <a:r>
              <a:rPr lang="de-DE" sz="2000" dirty="0" err="1" smtClean="0"/>
              <a:t>max</a:t>
            </a:r>
            <a:r>
              <a:rPr lang="de-DE" sz="2000" dirty="0" smtClean="0"/>
              <a:t>/</a:t>
            </a:r>
            <a:r>
              <a:rPr lang="de-DE" sz="2000" dirty="0" err="1" smtClean="0"/>
              <a:t>mean</a:t>
            </a:r>
            <a:r>
              <a:rPr lang="de-DE" sz="2000" dirty="0" smtClean="0"/>
              <a:t> </a:t>
            </a:r>
            <a:r>
              <a:rPr lang="de-DE" sz="2000" dirty="0" err="1" smtClean="0"/>
              <a:t>deviation</a:t>
            </a:r>
            <a:endParaRPr lang="de-DE" sz="2000" dirty="0" smtClean="0"/>
          </a:p>
          <a:p>
            <a:pPr lvl="1"/>
            <a:r>
              <a:rPr lang="de-DE" sz="2000" dirty="0" smtClean="0"/>
              <a:t>Sexy &amp; </a:t>
            </a:r>
            <a:r>
              <a:rPr lang="de-DE" sz="2000" dirty="0" err="1" smtClean="0"/>
              <a:t>functional</a:t>
            </a:r>
            <a:r>
              <a:rPr lang="de-DE" sz="2000" dirty="0" smtClean="0"/>
              <a:t>: </a:t>
            </a:r>
            <a:r>
              <a:rPr lang="de-DE" sz="2000" dirty="0" err="1" smtClean="0"/>
              <a:t>Heat</a:t>
            </a:r>
            <a:r>
              <a:rPr lang="de-DE" sz="2000" dirty="0" smtClean="0"/>
              <a:t> </a:t>
            </a:r>
            <a:r>
              <a:rPr lang="de-DE" sz="2000" dirty="0" err="1" smtClean="0"/>
              <a:t>maps</a:t>
            </a:r>
            <a:endParaRPr lang="de-DE" sz="2000" dirty="0"/>
          </a:p>
        </p:txBody>
      </p:sp>
      <p:sp>
        <p:nvSpPr>
          <p:cNvPr id="5" name="Textfeld 4"/>
          <p:cNvSpPr txBox="1"/>
          <p:nvPr/>
        </p:nvSpPr>
        <p:spPr>
          <a:xfrm>
            <a:off x="869336" y="5576633"/>
            <a:ext cx="402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Grage</a:t>
            </a:r>
            <a:r>
              <a:rPr lang="de-DE" sz="1400" dirty="0" smtClean="0"/>
              <a:t>, </a:t>
            </a:r>
            <a:r>
              <a:rPr lang="de-DE" sz="1400" dirty="0" err="1" smtClean="0"/>
              <a:t>Schoemann</a:t>
            </a:r>
            <a:r>
              <a:rPr lang="de-DE" sz="1400" dirty="0" smtClean="0"/>
              <a:t>, </a:t>
            </a:r>
            <a:r>
              <a:rPr lang="de-DE" sz="1400" dirty="0" err="1" smtClean="0"/>
              <a:t>Kieslich</a:t>
            </a:r>
            <a:r>
              <a:rPr lang="de-DE" sz="1400" dirty="0" smtClean="0"/>
              <a:t>, Scherbaum, 2019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90" y="2815590"/>
            <a:ext cx="5264573" cy="255586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790" y="705995"/>
            <a:ext cx="3287209" cy="480123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699980" y="5576633"/>
            <a:ext cx="1665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 smtClean="0"/>
              <a:t>Spivey</a:t>
            </a:r>
            <a:r>
              <a:rPr lang="de-DE" sz="1400" dirty="0" smtClean="0"/>
              <a:t> et al., 2005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6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Issue</a:t>
            </a:r>
            <a:r>
              <a:rPr lang="de-DE" dirty="0" smtClean="0"/>
              <a:t> 7: Time </a:t>
            </a:r>
            <a:r>
              <a:rPr lang="de-DE" dirty="0" err="1" smtClean="0"/>
              <a:t>normalization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942" y="2968771"/>
            <a:ext cx="4039565" cy="302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544" y="2968771"/>
            <a:ext cx="4039565" cy="3029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503591" y="1276612"/>
            <a:ext cx="46655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 smtClean="0"/>
              <a:t>What</a:t>
            </a:r>
            <a:r>
              <a:rPr lang="de-DE" sz="2400" dirty="0" smtClean="0"/>
              <a:t> </a:t>
            </a:r>
            <a:r>
              <a:rPr lang="de-DE" sz="2400" dirty="0" err="1" smtClean="0"/>
              <a:t>is</a:t>
            </a:r>
            <a:r>
              <a:rPr lang="de-DE" sz="2400" dirty="0" smtClean="0"/>
              <a:t> </a:t>
            </a:r>
            <a:r>
              <a:rPr lang="de-DE" sz="2400" dirty="0" err="1" smtClean="0"/>
              <a:t>the</a:t>
            </a:r>
            <a:r>
              <a:rPr lang="de-DE" sz="2400" dirty="0" smtClean="0"/>
              <a:t> </a:t>
            </a:r>
            <a:r>
              <a:rPr lang="de-DE" sz="2400" dirty="0" err="1" smtClean="0"/>
              <a:t>process</a:t>
            </a:r>
            <a:r>
              <a:rPr lang="de-DE" sz="2400" dirty="0" smtClean="0"/>
              <a:t> </a:t>
            </a:r>
            <a:r>
              <a:rPr lang="de-DE" sz="2400" dirty="0" err="1" smtClean="0"/>
              <a:t>of</a:t>
            </a:r>
            <a:r>
              <a:rPr lang="de-DE" sz="2400" dirty="0" smtClean="0"/>
              <a:t> </a:t>
            </a:r>
            <a:r>
              <a:rPr lang="de-DE" sz="2400" dirty="0" err="1" smtClean="0"/>
              <a:t>interest</a:t>
            </a:r>
            <a:r>
              <a:rPr lang="de-DE" sz="2400" dirty="0" smtClean="0"/>
              <a:t>?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Stimulus </a:t>
            </a:r>
            <a:r>
              <a:rPr lang="de-DE" b="1" dirty="0" err="1" smtClean="0"/>
              <a:t>locked</a:t>
            </a:r>
            <a:endParaRPr lang="de-DE" b="1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Response </a:t>
            </a:r>
            <a:r>
              <a:rPr lang="de-DE" dirty="0" err="1" smtClean="0"/>
              <a:t>locked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dirty="0" smtClean="0"/>
              <a:t>Center </a:t>
            </a:r>
            <a:r>
              <a:rPr lang="de-DE" dirty="0" err="1" smtClean="0"/>
              <a:t>locked</a:t>
            </a:r>
            <a:endParaRPr lang="de-DE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de-DE" b="1" dirty="0" smtClean="0"/>
              <a:t>Time </a:t>
            </a:r>
            <a:r>
              <a:rPr lang="de-DE" b="1" dirty="0" err="1" smtClean="0"/>
              <a:t>normalized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18336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7" b="6361"/>
          <a:stretch>
            <a:fillRect/>
          </a:stretch>
        </p:blipFill>
        <p:spPr bwMode="auto">
          <a:xfrm>
            <a:off x="4164013" y="2782894"/>
            <a:ext cx="4392612" cy="292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Issue</a:t>
            </a:r>
            <a:r>
              <a:rPr lang="de-DE" dirty="0" smtClean="0"/>
              <a:t> 8: Regression - </a:t>
            </a:r>
            <a:r>
              <a:rPr lang="de-DE" dirty="0" err="1" smtClean="0"/>
              <a:t>Multicolinearity</a:t>
            </a:r>
            <a:endParaRPr lang="de-DE" altLang="de-DE" dirty="0"/>
          </a:p>
        </p:txBody>
      </p:sp>
      <p:sp>
        <p:nvSpPr>
          <p:cNvPr id="105476" name="Rectangle 4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de-DE" sz="2000" dirty="0" smtClean="0"/>
              <a:t>When trial properties are dependent</a:t>
            </a:r>
            <a:br>
              <a:rPr lang="en-US" altLang="de-DE" sz="2000" dirty="0" smtClean="0"/>
            </a:br>
            <a:r>
              <a:rPr lang="en-US" altLang="de-DE" sz="2000" dirty="0" smtClean="0"/>
              <a:t>due to Bad design  or Post-hoc factors</a:t>
            </a:r>
            <a:r>
              <a:rPr lang="en-US" altLang="de-DE" sz="2000" dirty="0">
                <a:sym typeface="Wingdings" panose="05000000000000000000" pitchFamily="2" charset="2"/>
              </a:rPr>
              <a:t/>
            </a:r>
            <a:br>
              <a:rPr lang="en-US" altLang="de-DE" sz="2000" dirty="0">
                <a:sym typeface="Wingdings" panose="05000000000000000000" pitchFamily="2" charset="2"/>
              </a:rPr>
            </a:br>
            <a:endParaRPr lang="en-US" altLang="de-DE" sz="2000" dirty="0"/>
          </a:p>
        </p:txBody>
      </p:sp>
      <p:sp>
        <p:nvSpPr>
          <p:cNvPr id="105477" name="Text Box 5"/>
          <p:cNvSpPr txBox="1">
            <a:spLocks noChangeArrowheads="1"/>
          </p:cNvSpPr>
          <p:nvPr/>
        </p:nvSpPr>
        <p:spPr bwMode="auto">
          <a:xfrm>
            <a:off x="1116770" y="2914653"/>
            <a:ext cx="205941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de-DE" altLang="de-DE" dirty="0"/>
              <a:t> </a:t>
            </a:r>
            <a:r>
              <a:rPr lang="de-DE" altLang="de-DE" dirty="0" err="1" smtClean="0"/>
              <a:t>Direction</a:t>
            </a:r>
            <a:endParaRPr lang="de-DE" altLang="de-DE" dirty="0"/>
          </a:p>
          <a:p>
            <a:pPr>
              <a:buFontTx/>
              <a:buChar char="•"/>
            </a:pPr>
            <a:endParaRPr lang="de-DE" altLang="de-DE" dirty="0"/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FF0000"/>
                </a:solidFill>
              </a:rPr>
              <a:t> </a:t>
            </a:r>
            <a:r>
              <a:rPr lang="de-DE" altLang="de-DE" dirty="0" smtClean="0">
                <a:solidFill>
                  <a:srgbClr val="FF0000"/>
                </a:solidFill>
              </a:rPr>
              <a:t>Location</a:t>
            </a: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FF0000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00FF"/>
                </a:solidFill>
              </a:rPr>
              <a:t> </a:t>
            </a:r>
            <a:r>
              <a:rPr lang="de-DE" altLang="de-DE" dirty="0" err="1">
                <a:solidFill>
                  <a:srgbClr val="0000FF"/>
                </a:solidFill>
              </a:rPr>
              <a:t>P</a:t>
            </a:r>
            <a:r>
              <a:rPr lang="de-DE" altLang="de-DE" dirty="0" err="1" smtClean="0">
                <a:solidFill>
                  <a:srgbClr val="0000FF"/>
                </a:solidFill>
              </a:rPr>
              <a:t>revious</a:t>
            </a:r>
            <a:r>
              <a:rPr lang="de-DE" altLang="de-DE" dirty="0" smtClean="0">
                <a:solidFill>
                  <a:srgbClr val="0000FF"/>
                </a:solidFill>
              </a:rPr>
              <a:t> </a:t>
            </a:r>
            <a:r>
              <a:rPr lang="de-DE" altLang="de-DE" dirty="0" err="1" smtClean="0">
                <a:solidFill>
                  <a:srgbClr val="0000FF"/>
                </a:solidFill>
              </a:rPr>
              <a:t>conflict</a:t>
            </a: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rgbClr val="0000FF"/>
              </a:solidFill>
            </a:endParaRPr>
          </a:p>
          <a:p>
            <a:pPr>
              <a:buFontTx/>
              <a:buChar char="•"/>
            </a:pPr>
            <a:r>
              <a:rPr lang="de-DE" altLang="de-DE" dirty="0">
                <a:solidFill>
                  <a:srgbClr val="008000"/>
                </a:solidFill>
              </a:rPr>
              <a:t> </a:t>
            </a:r>
            <a:r>
              <a:rPr lang="de-DE" altLang="de-DE" dirty="0" err="1">
                <a:solidFill>
                  <a:srgbClr val="008000"/>
                </a:solidFill>
              </a:rPr>
              <a:t>P</a:t>
            </a:r>
            <a:r>
              <a:rPr lang="de-DE" altLang="de-DE" dirty="0" err="1" smtClean="0">
                <a:solidFill>
                  <a:srgbClr val="008000"/>
                </a:solidFill>
              </a:rPr>
              <a:t>revious</a:t>
            </a:r>
            <a:r>
              <a:rPr lang="de-DE" altLang="de-DE" dirty="0" smtClean="0">
                <a:solidFill>
                  <a:srgbClr val="008000"/>
                </a:solidFill>
              </a:rPr>
              <a:t> </a:t>
            </a:r>
            <a:r>
              <a:rPr lang="de-DE" altLang="de-DE" dirty="0" err="1" smtClean="0">
                <a:solidFill>
                  <a:srgbClr val="008000"/>
                </a:solidFill>
              </a:rPr>
              <a:t>response</a:t>
            </a:r>
            <a:endParaRPr lang="de-DE" altLang="de-DE" dirty="0">
              <a:solidFill>
                <a:srgbClr val="008000"/>
              </a:solidFill>
            </a:endParaRPr>
          </a:p>
          <a:p>
            <a:pPr>
              <a:buFontTx/>
              <a:buChar char="•"/>
            </a:pPr>
            <a:endParaRPr lang="de-DE" altLang="de-DE" dirty="0">
              <a:solidFill>
                <a:schemeClr val="folHlink"/>
              </a:solidFill>
            </a:endParaRPr>
          </a:p>
          <a:p>
            <a:endParaRPr lang="de-DE" altLang="de-DE" dirty="0"/>
          </a:p>
        </p:txBody>
      </p:sp>
      <p:sp>
        <p:nvSpPr>
          <p:cNvPr id="105478" name="Rectangle 6"/>
          <p:cNvSpPr>
            <a:spLocks noChangeArrowheads="1"/>
          </p:cNvSpPr>
          <p:nvPr/>
        </p:nvSpPr>
        <p:spPr bwMode="auto">
          <a:xfrm>
            <a:off x="4730750" y="2249494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79" name="Rectangle 7"/>
          <p:cNvSpPr>
            <a:spLocks noChangeArrowheads="1"/>
          </p:cNvSpPr>
          <p:nvPr/>
        </p:nvSpPr>
        <p:spPr bwMode="auto">
          <a:xfrm>
            <a:off x="4946650" y="2246319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0" name="Rectangle 8"/>
          <p:cNvSpPr>
            <a:spLocks noChangeArrowheads="1"/>
          </p:cNvSpPr>
          <p:nvPr/>
        </p:nvSpPr>
        <p:spPr bwMode="auto">
          <a:xfrm>
            <a:off x="5162550" y="2246319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1" name="Rectangle 9"/>
          <p:cNvSpPr>
            <a:spLocks noChangeArrowheads="1"/>
          </p:cNvSpPr>
          <p:nvPr/>
        </p:nvSpPr>
        <p:spPr bwMode="auto">
          <a:xfrm>
            <a:off x="5378450" y="2246319"/>
            <a:ext cx="215900" cy="33099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2" name="Text Box 10"/>
          <p:cNvSpPr txBox="1">
            <a:spLocks noChangeArrowheads="1"/>
          </p:cNvSpPr>
          <p:nvPr/>
        </p:nvSpPr>
        <p:spPr bwMode="auto">
          <a:xfrm rot="16200000">
            <a:off x="4387850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3" name="Text Box 11"/>
          <p:cNvSpPr txBox="1">
            <a:spLocks noChangeArrowheads="1"/>
          </p:cNvSpPr>
          <p:nvPr/>
        </p:nvSpPr>
        <p:spPr bwMode="auto">
          <a:xfrm rot="16200000">
            <a:off x="4632325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4" name="Text Box 12"/>
          <p:cNvSpPr txBox="1">
            <a:spLocks noChangeArrowheads="1"/>
          </p:cNvSpPr>
          <p:nvPr/>
        </p:nvSpPr>
        <p:spPr bwMode="auto">
          <a:xfrm rot="16200000">
            <a:off x="4848225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5" name="Text Box 13"/>
          <p:cNvSpPr txBox="1">
            <a:spLocks noChangeArrowheads="1"/>
          </p:cNvSpPr>
          <p:nvPr/>
        </p:nvSpPr>
        <p:spPr bwMode="auto">
          <a:xfrm rot="16200000">
            <a:off x="5064125" y="4092582"/>
            <a:ext cx="8731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de-DE" sz="1000" b="1"/>
              <a:t>Regression</a:t>
            </a:r>
          </a:p>
        </p:txBody>
      </p:sp>
      <p:sp>
        <p:nvSpPr>
          <p:cNvPr id="105487" name="AutoShape 15"/>
          <p:cNvSpPr>
            <a:spLocks noChangeArrowheads="1"/>
          </p:cNvSpPr>
          <p:nvPr/>
        </p:nvSpPr>
        <p:spPr bwMode="auto">
          <a:xfrm>
            <a:off x="3243263" y="2914653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8" name="AutoShape 16"/>
          <p:cNvSpPr>
            <a:spLocks noChangeArrowheads="1"/>
          </p:cNvSpPr>
          <p:nvPr/>
        </p:nvSpPr>
        <p:spPr bwMode="auto">
          <a:xfrm>
            <a:off x="3243263" y="3467103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89" name="AutoShape 17"/>
          <p:cNvSpPr>
            <a:spLocks noChangeArrowheads="1"/>
          </p:cNvSpPr>
          <p:nvPr/>
        </p:nvSpPr>
        <p:spPr bwMode="auto">
          <a:xfrm>
            <a:off x="3243263" y="4016378"/>
            <a:ext cx="215900" cy="360362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90" name="AutoShape 18"/>
          <p:cNvSpPr>
            <a:spLocks noChangeArrowheads="1"/>
          </p:cNvSpPr>
          <p:nvPr/>
        </p:nvSpPr>
        <p:spPr bwMode="auto">
          <a:xfrm>
            <a:off x="3243263" y="4541840"/>
            <a:ext cx="215900" cy="360363"/>
          </a:xfrm>
          <a:prstGeom prst="upDownArrow">
            <a:avLst>
              <a:gd name="adj1" fmla="val 50000"/>
              <a:gd name="adj2" fmla="val 3338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92" name="Rectangle 20"/>
          <p:cNvSpPr>
            <a:spLocks noChangeArrowheads="1"/>
          </p:cNvSpPr>
          <p:nvPr/>
        </p:nvSpPr>
        <p:spPr bwMode="auto">
          <a:xfrm>
            <a:off x="6700838" y="2711457"/>
            <a:ext cx="1511300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grpSp>
        <p:nvGrpSpPr>
          <p:cNvPr id="105493" name="Group 21"/>
          <p:cNvGrpSpPr>
            <a:grpSpLocks/>
          </p:cNvGrpSpPr>
          <p:nvPr/>
        </p:nvGrpSpPr>
        <p:grpSpPr bwMode="auto">
          <a:xfrm>
            <a:off x="4779963" y="2476507"/>
            <a:ext cx="144462" cy="1266825"/>
            <a:chOff x="2018" y="2069"/>
            <a:chExt cx="136" cy="1252"/>
          </a:xfrm>
        </p:grpSpPr>
        <p:sp>
          <p:nvSpPr>
            <p:cNvPr id="105494" name="AutoShape 2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5" name="AutoShape 2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6" name="AutoShape 2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497" name="AutoShape 2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498" name="Group 26"/>
          <p:cNvGrpSpPr>
            <a:grpSpLocks/>
          </p:cNvGrpSpPr>
          <p:nvPr/>
        </p:nvGrpSpPr>
        <p:grpSpPr bwMode="auto">
          <a:xfrm>
            <a:off x="4986338" y="2476507"/>
            <a:ext cx="144462" cy="1266825"/>
            <a:chOff x="2018" y="2069"/>
            <a:chExt cx="136" cy="1252"/>
          </a:xfrm>
        </p:grpSpPr>
        <p:sp>
          <p:nvSpPr>
            <p:cNvPr id="105499" name="AutoShape 2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0" name="AutoShape 2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1" name="AutoShape 2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2" name="AutoShape 3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3" name="Group 31"/>
          <p:cNvGrpSpPr>
            <a:grpSpLocks/>
          </p:cNvGrpSpPr>
          <p:nvPr/>
        </p:nvGrpSpPr>
        <p:grpSpPr bwMode="auto">
          <a:xfrm>
            <a:off x="5207000" y="2476507"/>
            <a:ext cx="144463" cy="1266825"/>
            <a:chOff x="2018" y="2069"/>
            <a:chExt cx="136" cy="1252"/>
          </a:xfrm>
        </p:grpSpPr>
        <p:sp>
          <p:nvSpPr>
            <p:cNvPr id="105504" name="AutoShape 32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5" name="AutoShape 33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6" name="AutoShape 34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07" name="AutoShape 35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  <p:grpSp>
        <p:nvGrpSpPr>
          <p:cNvPr id="105508" name="Group 36"/>
          <p:cNvGrpSpPr>
            <a:grpSpLocks/>
          </p:cNvGrpSpPr>
          <p:nvPr/>
        </p:nvGrpSpPr>
        <p:grpSpPr bwMode="auto">
          <a:xfrm>
            <a:off x="5427663" y="2476507"/>
            <a:ext cx="144462" cy="1266825"/>
            <a:chOff x="2018" y="2069"/>
            <a:chExt cx="136" cy="1252"/>
          </a:xfrm>
        </p:grpSpPr>
        <p:sp>
          <p:nvSpPr>
            <p:cNvPr id="105509" name="AutoShape 37"/>
            <p:cNvSpPr>
              <a:spLocks noChangeArrowheads="1"/>
            </p:cNvSpPr>
            <p:nvPr/>
          </p:nvSpPr>
          <p:spPr bwMode="auto">
            <a:xfrm>
              <a:off x="2018" y="2069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0" name="AutoShape 38"/>
            <p:cNvSpPr>
              <a:spLocks noChangeArrowheads="1"/>
            </p:cNvSpPr>
            <p:nvPr/>
          </p:nvSpPr>
          <p:spPr bwMode="auto">
            <a:xfrm>
              <a:off x="2018" y="2417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1" name="AutoShape 39"/>
            <p:cNvSpPr>
              <a:spLocks noChangeArrowheads="1"/>
            </p:cNvSpPr>
            <p:nvPr/>
          </p:nvSpPr>
          <p:spPr bwMode="auto">
            <a:xfrm>
              <a:off x="2018" y="2763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05512" name="AutoShape 40"/>
            <p:cNvSpPr>
              <a:spLocks noChangeArrowheads="1"/>
            </p:cNvSpPr>
            <p:nvPr/>
          </p:nvSpPr>
          <p:spPr bwMode="auto">
            <a:xfrm>
              <a:off x="2018" y="3094"/>
              <a:ext cx="136" cy="227"/>
            </a:xfrm>
            <a:prstGeom prst="upDownArrow">
              <a:avLst>
                <a:gd name="adj1" fmla="val 50000"/>
                <a:gd name="adj2" fmla="val 33382"/>
              </a:avLst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330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el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Tracing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continuously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studying</a:t>
            </a:r>
            <a:r>
              <a:rPr lang="de-DE" dirty="0" smtClean="0"/>
              <a:t> </a:t>
            </a:r>
            <a:r>
              <a:rPr lang="de-DE" dirty="0" err="1" smtClean="0"/>
              <a:t>continuous</a:t>
            </a:r>
            <a:r>
              <a:rPr lang="de-DE" dirty="0" smtClean="0"/>
              <a:t> </a:t>
            </a:r>
            <a:r>
              <a:rPr lang="de-DE" dirty="0" err="1" smtClean="0"/>
              <a:t>movements</a:t>
            </a:r>
            <a:endParaRPr lang="de-DE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-222568" y="5700014"/>
            <a:ext cx="453491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056" anchor="ctr">
            <a:spAutoFit/>
          </a:bodyPr>
          <a:lstStyle/>
          <a:p>
            <a:r>
              <a:rPr lang="de-DE" altLang="de-DE" sz="1600" dirty="0" smtClean="0"/>
              <a:t>Scherbaum</a:t>
            </a:r>
            <a:r>
              <a:rPr lang="de-DE" altLang="de-DE" sz="1600" dirty="0"/>
              <a:t>, Dshemuchadse, Kalis, </a:t>
            </a:r>
            <a:r>
              <a:rPr lang="de-DE" altLang="de-DE" sz="1600" dirty="0" smtClean="0"/>
              <a:t>2008</a:t>
            </a:r>
            <a:endParaRPr lang="de-DE" altLang="de-DE" sz="1600" dirty="0"/>
          </a:p>
        </p:txBody>
      </p:sp>
      <p:pic>
        <p:nvPicPr>
          <p:cNvPr id="23" name="Picture 2" descr="fig_attractormod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8" t="10284" r="57027" b="17880"/>
          <a:stretch>
            <a:fillRect/>
          </a:stretch>
        </p:blipFill>
        <p:spPr bwMode="auto">
          <a:xfrm>
            <a:off x="341503" y="1955800"/>
            <a:ext cx="3455987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Line 4"/>
          <p:cNvSpPr>
            <a:spLocks noChangeShapeType="1"/>
          </p:cNvSpPr>
          <p:nvPr/>
        </p:nvSpPr>
        <p:spPr bwMode="auto">
          <a:xfrm flipH="1">
            <a:off x="1365440" y="2251075"/>
            <a:ext cx="431800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grpSp>
        <p:nvGrpSpPr>
          <p:cNvPr id="25" name="Group 6"/>
          <p:cNvGrpSpPr>
            <a:grpSpLocks/>
          </p:cNvGrpSpPr>
          <p:nvPr/>
        </p:nvGrpSpPr>
        <p:grpSpPr bwMode="auto">
          <a:xfrm>
            <a:off x="449453" y="3608388"/>
            <a:ext cx="3389312" cy="2019300"/>
            <a:chOff x="385" y="2521"/>
            <a:chExt cx="2271" cy="1272"/>
          </a:xfrm>
        </p:grpSpPr>
        <p:pic>
          <p:nvPicPr>
            <p:cNvPr id="26" name="Picture 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0" t="3653" b="2103"/>
            <a:stretch>
              <a:fillRect/>
            </a:stretch>
          </p:blipFill>
          <p:spPr bwMode="auto">
            <a:xfrm>
              <a:off x="385" y="2521"/>
              <a:ext cx="2271" cy="1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475" y="2606"/>
              <a:ext cx="1988" cy="9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l"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algn="l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algn="l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algn="l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algn="l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de-DE" altLang="de-DE" sz="1800"/>
            </a:p>
          </p:txBody>
        </p:sp>
      </p:grpSp>
      <p:sp>
        <p:nvSpPr>
          <p:cNvPr id="28" name="Text Box 9"/>
          <p:cNvSpPr txBox="1">
            <a:spLocks noChangeArrowheads="1"/>
          </p:cNvSpPr>
          <p:nvPr/>
        </p:nvSpPr>
        <p:spPr bwMode="auto">
          <a:xfrm rot="16200000">
            <a:off x="-2586" y="3945184"/>
            <a:ext cx="5966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/>
              <a:t>Time</a:t>
            </a:r>
          </a:p>
        </p:txBody>
      </p:sp>
      <p:sp>
        <p:nvSpPr>
          <p:cNvPr id="29" name="Freeform 10"/>
          <p:cNvSpPr>
            <a:spLocks/>
          </p:cNvSpPr>
          <p:nvPr/>
        </p:nvSpPr>
        <p:spPr bwMode="auto">
          <a:xfrm>
            <a:off x="1168590" y="3859213"/>
            <a:ext cx="876300" cy="1441450"/>
          </a:xfrm>
          <a:custGeom>
            <a:avLst/>
            <a:gdLst>
              <a:gd name="T0" fmla="*/ 1373485950 w 552"/>
              <a:gd name="T1" fmla="*/ 2147483647 h 908"/>
              <a:gd name="T2" fmla="*/ 1232357200 w 552"/>
              <a:gd name="T3" fmla="*/ 1491932500 h 908"/>
              <a:gd name="T4" fmla="*/ 425907200 w 552"/>
              <a:gd name="T5" fmla="*/ 786288750 h 908"/>
              <a:gd name="T6" fmla="*/ 0 w 552"/>
              <a:gd name="T7" fmla="*/ 0 h 9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52" h="908">
                <a:moveTo>
                  <a:pt x="545" y="908"/>
                </a:moveTo>
                <a:cubicBezTo>
                  <a:pt x="536" y="855"/>
                  <a:pt x="552" y="691"/>
                  <a:pt x="489" y="592"/>
                </a:cubicBezTo>
                <a:cubicBezTo>
                  <a:pt x="426" y="493"/>
                  <a:pt x="250" y="411"/>
                  <a:pt x="169" y="312"/>
                </a:cubicBezTo>
                <a:cubicBezTo>
                  <a:pt x="88" y="213"/>
                  <a:pt x="35" y="65"/>
                  <a:pt x="0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0" name="Text Box 11"/>
          <p:cNvSpPr txBox="1">
            <a:spLocks noChangeArrowheads="1"/>
          </p:cNvSpPr>
          <p:nvPr/>
        </p:nvSpPr>
        <p:spPr bwMode="auto">
          <a:xfrm>
            <a:off x="954278" y="1266825"/>
            <a:ext cx="2032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/>
              <a:t>continuity</a:t>
            </a:r>
            <a:br>
              <a:rPr lang="en-US" altLang="de-DE" sz="2200" dirty="0"/>
            </a:br>
            <a:r>
              <a:rPr lang="en-US" altLang="de-DE" sz="2200" dirty="0" smtClean="0"/>
              <a:t>within trials</a:t>
            </a:r>
            <a:endParaRPr lang="en-US" altLang="de-DE" sz="2200" dirty="0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1181290" y="2836863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2000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1921065" y="2139950"/>
            <a:ext cx="142875" cy="1428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2000"/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2816733" y="5316538"/>
            <a:ext cx="75924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/>
              <a:t>Option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510153" y="5154613"/>
            <a:ext cx="88900" cy="12858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de-DE" altLang="de-DE" sz="2000"/>
          </a:p>
        </p:txBody>
      </p:sp>
      <p:sp>
        <p:nvSpPr>
          <p:cNvPr id="35" name="Rectangle 4"/>
          <p:cNvSpPr>
            <a:spLocks noChangeArrowheads="1"/>
          </p:cNvSpPr>
          <p:nvPr/>
        </p:nvSpPr>
        <p:spPr bwMode="auto">
          <a:xfrm>
            <a:off x="5385053" y="2072451"/>
            <a:ext cx="3600450" cy="280828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 rot="13645171">
            <a:off x="7214647" y="3916332"/>
            <a:ext cx="266700" cy="179388"/>
          </a:xfrm>
          <a:prstGeom prst="rightArrow">
            <a:avLst>
              <a:gd name="adj1" fmla="val 38463"/>
              <a:gd name="adj2" fmla="val 90380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pPr algn="ctr"/>
            <a:endParaRPr lang="de-DE" altLang="de-DE"/>
          </a:p>
        </p:txBody>
      </p:sp>
      <p:sp>
        <p:nvSpPr>
          <p:cNvPr id="38" name="Text Box 11"/>
          <p:cNvSpPr txBox="1">
            <a:spLocks noChangeArrowheads="1"/>
          </p:cNvSpPr>
          <p:nvPr/>
        </p:nvSpPr>
        <p:spPr bwMode="auto">
          <a:xfrm>
            <a:off x="5496115" y="1308039"/>
            <a:ext cx="3391218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200" dirty="0" smtClean="0"/>
              <a:t>continuous </a:t>
            </a:r>
            <a:r>
              <a:rPr lang="en-US" altLang="de-DE" sz="2200" dirty="0"/>
              <a:t/>
            </a:r>
            <a:br>
              <a:rPr lang="en-US" altLang="de-DE" sz="2200" dirty="0"/>
            </a:br>
            <a:r>
              <a:rPr lang="en-US" altLang="de-DE" sz="2200" dirty="0" smtClean="0"/>
              <a:t>tracing of responses</a:t>
            </a:r>
            <a:endParaRPr lang="en-US" altLang="de-DE" sz="2200" dirty="0"/>
          </a:p>
        </p:txBody>
      </p:sp>
      <p:sp>
        <p:nvSpPr>
          <p:cNvPr id="39" name="Freeform 10"/>
          <p:cNvSpPr>
            <a:spLocks/>
          </p:cNvSpPr>
          <p:nvPr/>
        </p:nvSpPr>
        <p:spPr bwMode="auto">
          <a:xfrm>
            <a:off x="5814949" y="2412176"/>
            <a:ext cx="1395032" cy="1441450"/>
          </a:xfrm>
          <a:custGeom>
            <a:avLst/>
            <a:gdLst>
              <a:gd name="T0" fmla="*/ 1373485950 w 552"/>
              <a:gd name="T1" fmla="*/ 2147483647 h 908"/>
              <a:gd name="T2" fmla="*/ 1232357200 w 552"/>
              <a:gd name="T3" fmla="*/ 1491932500 h 908"/>
              <a:gd name="T4" fmla="*/ 425907200 w 552"/>
              <a:gd name="T5" fmla="*/ 786288750 h 908"/>
              <a:gd name="T6" fmla="*/ 0 w 552"/>
              <a:gd name="T7" fmla="*/ 0 h 9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52" h="908">
                <a:moveTo>
                  <a:pt x="545" y="908"/>
                </a:moveTo>
                <a:cubicBezTo>
                  <a:pt x="536" y="855"/>
                  <a:pt x="552" y="691"/>
                  <a:pt x="489" y="592"/>
                </a:cubicBezTo>
                <a:cubicBezTo>
                  <a:pt x="426" y="493"/>
                  <a:pt x="250" y="411"/>
                  <a:pt x="169" y="312"/>
                </a:cubicBezTo>
                <a:cubicBezTo>
                  <a:pt x="88" y="213"/>
                  <a:pt x="35" y="65"/>
                  <a:pt x="0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42" name="Textfeld 41"/>
          <p:cNvSpPr txBox="1"/>
          <p:nvPr/>
        </p:nvSpPr>
        <p:spPr>
          <a:xfrm>
            <a:off x="5189284" y="5316781"/>
            <a:ext cx="4004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Computer </a:t>
            </a:r>
            <a:r>
              <a:rPr lang="de-DE" sz="2400" dirty="0" err="1" smtClean="0"/>
              <a:t>mouse</a:t>
            </a:r>
            <a:r>
              <a:rPr lang="de-DE" sz="2400" dirty="0" smtClean="0"/>
              <a:t> </a:t>
            </a:r>
            <a:r>
              <a:rPr lang="de-DE" sz="2400" dirty="0" err="1" smtClean="0"/>
              <a:t>tracking</a:t>
            </a:r>
            <a:r>
              <a:rPr lang="de-DE" sz="2400" dirty="0" smtClean="0"/>
              <a:t>!</a:t>
            </a:r>
            <a:endParaRPr lang="de-DE" sz="2400" dirty="0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 rot="16200000">
            <a:off x="-863094" y="2508571"/>
            <a:ext cx="23007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457056" anchor="ctr">
            <a:spAutoFit/>
          </a:bodyPr>
          <a:lstStyle/>
          <a:p>
            <a:r>
              <a:rPr lang="de-DE" altLang="de-DE" sz="1400" dirty="0" err="1" smtClean="0"/>
              <a:t>Energy</a:t>
            </a:r>
            <a:r>
              <a:rPr lang="de-DE" altLang="de-DE" sz="1400" dirty="0" smtClean="0"/>
              <a:t>/Potential</a:t>
            </a:r>
            <a:endParaRPr lang="de-DE" altLang="de-DE" sz="1400" dirty="0"/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2909062" y="3396363"/>
            <a:ext cx="759247" cy="3385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l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algn="l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algn="l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algn="l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algn="l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de-DE" sz="1600" dirty="0"/>
              <a:t>Option</a:t>
            </a:r>
          </a:p>
        </p:txBody>
      </p:sp>
      <p:sp>
        <p:nvSpPr>
          <p:cNvPr id="2" name="Pfeil nach rechts 1"/>
          <p:cNvSpPr/>
          <p:nvPr/>
        </p:nvSpPr>
        <p:spPr>
          <a:xfrm>
            <a:off x="3971702" y="3816142"/>
            <a:ext cx="972884" cy="1161580"/>
          </a:xfrm>
          <a:prstGeom prst="rightArrow">
            <a:avLst/>
          </a:prstGeom>
          <a:solidFill>
            <a:schemeClr val="bg1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3769664" y="2445535"/>
            <a:ext cx="14734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600" b="1" dirty="0" err="1" smtClean="0"/>
              <a:t>Embodiment</a:t>
            </a:r>
            <a:r>
              <a:rPr lang="de-DE" sz="1600" b="1" dirty="0" smtClean="0"/>
              <a:t>:</a:t>
            </a:r>
            <a:br>
              <a:rPr lang="de-DE" sz="1600" b="1" dirty="0" smtClean="0"/>
            </a:br>
            <a:r>
              <a:rPr lang="de-DE" sz="1600" b="1" dirty="0" err="1" smtClean="0"/>
              <a:t>Leakage</a:t>
            </a:r>
            <a:r>
              <a:rPr lang="de-DE" sz="1600" b="1" dirty="0" smtClean="0"/>
              <a:t> </a:t>
            </a:r>
            <a:r>
              <a:rPr lang="de-DE" sz="1600" b="1" dirty="0" err="1" smtClean="0"/>
              <a:t>of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err="1" smtClean="0"/>
              <a:t>cognition</a:t>
            </a:r>
            <a:r>
              <a:rPr lang="de-DE" sz="1600" b="1" dirty="0" smtClean="0"/>
              <a:t/>
            </a:r>
            <a:br>
              <a:rPr lang="de-DE" sz="1600" b="1" dirty="0" smtClean="0"/>
            </a:br>
            <a:r>
              <a:rPr lang="de-DE" sz="1600" b="1" dirty="0" err="1" smtClean="0"/>
              <a:t>into</a:t>
            </a:r>
            <a:r>
              <a:rPr lang="de-DE" sz="1600" b="1" dirty="0" smtClean="0"/>
              <a:t> </a:t>
            </a:r>
            <a:br>
              <a:rPr lang="de-DE" sz="1600" b="1" dirty="0" smtClean="0"/>
            </a:br>
            <a:r>
              <a:rPr lang="de-DE" sz="1600" b="1" dirty="0" err="1" smtClean="0"/>
              <a:t>movements</a:t>
            </a:r>
            <a:endParaRPr lang="de-DE" sz="16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5356656" y="210089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Option 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1" name="Textfeld 40"/>
          <p:cNvSpPr txBox="1"/>
          <p:nvPr/>
        </p:nvSpPr>
        <p:spPr>
          <a:xfrm>
            <a:off x="7869492" y="210089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Option 2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44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5" grpId="0" animBg="1"/>
      <p:bldP spid="36" grpId="0" animBg="1"/>
      <p:bldP spid="38" grpId="0"/>
      <p:bldP spid="39" grpId="0" animBg="1"/>
      <p:bldP spid="42" grpId="0"/>
      <p:bldP spid="21" grpId="0"/>
      <p:bldP spid="22" grpId="0" animBg="1"/>
      <p:bldP spid="2" grpId="0" animBg="1"/>
      <p:bldP spid="3" grpId="0"/>
      <p:bldP spid="4" grpId="0"/>
      <p:bldP spid="4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Issue</a:t>
            </a:r>
            <a:r>
              <a:rPr lang="de-DE" dirty="0" smtClean="0"/>
              <a:t> 8: Regression - </a:t>
            </a:r>
            <a:r>
              <a:rPr lang="de-DE" dirty="0" err="1" smtClean="0"/>
              <a:t>Multicolinearity</a:t>
            </a:r>
            <a:endParaRPr lang="de-DE" altLang="de-DE" dirty="0"/>
          </a:p>
        </p:txBody>
      </p:sp>
      <p:sp>
        <p:nvSpPr>
          <p:cNvPr id="105476" name="Rectangle 4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de-DE" sz="2000" dirty="0" smtClean="0"/>
              <a:t>Counter measures:</a:t>
            </a:r>
          </a:p>
          <a:p>
            <a:r>
              <a:rPr lang="en-US" altLang="de-DE" sz="1800" dirty="0" smtClean="0"/>
              <a:t>Covariance/correlation of trial properties</a:t>
            </a:r>
          </a:p>
          <a:p>
            <a:r>
              <a:rPr lang="en-US" altLang="de-DE" sz="1800" dirty="0" smtClean="0"/>
              <a:t>Variance </a:t>
            </a:r>
            <a:r>
              <a:rPr lang="en-US" altLang="de-DE" sz="1800" dirty="0"/>
              <a:t>inflation factor </a:t>
            </a:r>
            <a:r>
              <a:rPr lang="en-US" altLang="de-DE" sz="1400" dirty="0"/>
              <a:t>(</a:t>
            </a:r>
            <a:r>
              <a:rPr lang="en-US" altLang="de-DE" sz="1400" dirty="0">
                <a:hlinkClick r:id="rId3"/>
              </a:rPr>
              <a:t>https://</a:t>
            </a:r>
            <a:r>
              <a:rPr lang="en-US" altLang="de-DE" sz="1400" dirty="0" smtClean="0">
                <a:hlinkClick r:id="rId3"/>
              </a:rPr>
              <a:t>en.wikipedia.org/wiki/Variance_inflation_factor</a:t>
            </a:r>
            <a:r>
              <a:rPr lang="en-US" altLang="de-DE" sz="1400" dirty="0" smtClean="0"/>
              <a:t>)</a:t>
            </a:r>
          </a:p>
          <a:p>
            <a:r>
              <a:rPr lang="en-US" altLang="de-DE" sz="1800" dirty="0" smtClean="0"/>
              <a:t>Stepwise regression</a:t>
            </a:r>
          </a:p>
          <a:p>
            <a:endParaRPr lang="en-US" altLang="de-DE" sz="2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/>
          <a:stretch/>
        </p:blipFill>
        <p:spPr bwMode="auto">
          <a:xfrm>
            <a:off x="606652" y="2867404"/>
            <a:ext cx="7851548" cy="317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6720116" y="5751043"/>
            <a:ext cx="2196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(Scherbaum et al., 2016)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3377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black</a:t>
            </a:r>
            <a:r>
              <a:rPr lang="de-DE" dirty="0"/>
              <a:t> </a:t>
            </a:r>
            <a:r>
              <a:rPr lang="de-DE" dirty="0" err="1"/>
              <a:t>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mouse</a:t>
            </a:r>
            <a:r>
              <a:rPr lang="de-DE" dirty="0"/>
              <a:t> </a:t>
            </a:r>
            <a:r>
              <a:rPr lang="de-DE" dirty="0" err="1"/>
              <a:t>tracking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A </a:t>
            </a:r>
            <a:r>
              <a:rPr lang="de-DE" dirty="0" err="1" smtClean="0"/>
              <a:t>bunch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(</a:t>
            </a:r>
            <a:r>
              <a:rPr lang="de-DE" dirty="0" err="1" smtClean="0"/>
              <a:t>hidden</a:t>
            </a:r>
            <a:r>
              <a:rPr lang="de-DE" dirty="0" smtClean="0"/>
              <a:t>) </a:t>
            </a:r>
            <a:r>
              <a:rPr lang="de-DE" dirty="0" err="1" smtClean="0"/>
              <a:t>choices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 err="1" smtClean="0"/>
              <a:t>Aim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understand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method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assumptions</a:t>
            </a:r>
            <a:r>
              <a:rPr lang="de-DE" sz="2000" dirty="0" smtClean="0"/>
              <a:t>!</a:t>
            </a:r>
          </a:p>
          <a:p>
            <a:pPr marL="0" indent="0">
              <a:buNone/>
            </a:pPr>
            <a:r>
              <a:rPr lang="de-DE" sz="2200" dirty="0" smtClean="0">
                <a:sym typeface="Wingdings" panose="05000000000000000000" pitchFamily="2" charset="2"/>
              </a:rPr>
              <a:t>Experimental Design</a:t>
            </a:r>
          </a:p>
          <a:p>
            <a:pPr lvl="1"/>
            <a:r>
              <a:rPr lang="de-DE" sz="1800" dirty="0" smtClean="0">
                <a:sym typeface="Wingdings" panose="05000000000000000000" pitchFamily="2" charset="2"/>
              </a:rPr>
              <a:t>Stimuli </a:t>
            </a:r>
            <a:r>
              <a:rPr lang="de-DE" sz="1800" dirty="0" err="1" smtClean="0">
                <a:sym typeface="Wingdings" panose="05000000000000000000" pitchFamily="2" charset="2"/>
              </a:rPr>
              <a:t>triggers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Touching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or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clicking</a:t>
            </a:r>
            <a:r>
              <a:rPr lang="de-DE" sz="1800" dirty="0" smtClean="0">
                <a:sym typeface="Wingdings" panose="05000000000000000000" pitchFamily="2" charset="2"/>
              </a:rPr>
              <a:t>, Task </a:t>
            </a:r>
            <a:r>
              <a:rPr lang="de-DE" sz="1800" dirty="0" err="1" smtClean="0">
                <a:sym typeface="Wingdings" panose="05000000000000000000" pitchFamily="2" charset="2"/>
              </a:rPr>
              <a:t>complexity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Number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of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trials</a:t>
            </a:r>
            <a:endParaRPr lang="de-DE" sz="18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Data Analysis</a:t>
            </a:r>
          </a:p>
          <a:p>
            <a:pPr lvl="1"/>
            <a:r>
              <a:rPr lang="de-DE" sz="1800" dirty="0" err="1" smtClean="0">
                <a:sym typeface="Wingdings" panose="05000000000000000000" pitchFamily="2" charset="2"/>
              </a:rPr>
              <a:t>Trajectory</a:t>
            </a:r>
            <a:r>
              <a:rPr lang="de-DE" sz="1800" dirty="0" smtClean="0">
                <a:sym typeface="Wingdings" panose="05000000000000000000" pitchFamily="2" charset="2"/>
              </a:rPr>
              <a:t> </a:t>
            </a:r>
            <a:r>
              <a:rPr lang="de-DE" sz="1800" dirty="0" err="1" smtClean="0">
                <a:sym typeface="Wingdings" panose="05000000000000000000" pitchFamily="2" charset="2"/>
              </a:rPr>
              <a:t>measures</a:t>
            </a:r>
            <a:r>
              <a:rPr lang="de-DE" sz="1800" dirty="0" smtClean="0">
                <a:sym typeface="Wingdings" panose="05000000000000000000" pitchFamily="2" charset="2"/>
              </a:rPr>
              <a:t>, Statistical </a:t>
            </a:r>
            <a:r>
              <a:rPr lang="de-DE" sz="1800" dirty="0" err="1" smtClean="0">
                <a:sym typeface="Wingdings" panose="05000000000000000000" pitchFamily="2" charset="2"/>
              </a:rPr>
              <a:t>measures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Bimodality</a:t>
            </a:r>
            <a:r>
              <a:rPr lang="de-DE" sz="1800" dirty="0" smtClean="0">
                <a:sym typeface="Wingdings" panose="05000000000000000000" pitchFamily="2" charset="2"/>
              </a:rPr>
              <a:t>, </a:t>
            </a:r>
            <a:r>
              <a:rPr lang="de-DE" sz="1800" dirty="0" err="1" smtClean="0">
                <a:sym typeface="Wingdings" panose="05000000000000000000" pitchFamily="2" charset="2"/>
              </a:rPr>
              <a:t>Multicolinearity</a:t>
            </a:r>
            <a:endParaRPr lang="de-DE" sz="1800" dirty="0" smtClean="0">
              <a:sym typeface="Wingdings" panose="05000000000000000000" pitchFamily="2" charset="2"/>
            </a:endParaRPr>
          </a:p>
          <a:p>
            <a:endParaRPr lang="de-DE" sz="2000" dirty="0" smtClean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136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Summary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Mouse </a:t>
            </a:r>
            <a:r>
              <a:rPr lang="de-DE" sz="2000" dirty="0" err="1" smtClean="0"/>
              <a:t>tracking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a </a:t>
            </a:r>
            <a:r>
              <a:rPr lang="de-DE" sz="2000" dirty="0" err="1" smtClean="0"/>
              <a:t>cheap</a:t>
            </a:r>
            <a:r>
              <a:rPr lang="de-DE" sz="2000" dirty="0" smtClean="0"/>
              <a:t> </a:t>
            </a:r>
            <a:r>
              <a:rPr lang="de-DE" sz="2000" dirty="0" err="1" smtClean="0"/>
              <a:t>method</a:t>
            </a:r>
            <a:r>
              <a:rPr lang="de-DE" sz="2000" dirty="0" smtClean="0"/>
              <a:t> </a:t>
            </a:r>
            <a:r>
              <a:rPr lang="de-DE" sz="2000" dirty="0" err="1" smtClean="0"/>
              <a:t>that</a:t>
            </a:r>
            <a:r>
              <a:rPr lang="de-DE" sz="2000" dirty="0" smtClean="0"/>
              <a:t> </a:t>
            </a:r>
            <a:r>
              <a:rPr lang="de-DE" sz="2000" dirty="0" err="1" smtClean="0"/>
              <a:t>let</a:t>
            </a:r>
            <a:r>
              <a:rPr lang="de-DE" sz="2000" dirty="0" err="1"/>
              <a:t>s</a:t>
            </a:r>
            <a:r>
              <a:rPr lang="de-DE" sz="2000" dirty="0" smtClean="0"/>
              <a:t> </a:t>
            </a:r>
            <a:r>
              <a:rPr lang="de-DE" sz="2000" dirty="0" err="1" smtClean="0"/>
              <a:t>us</a:t>
            </a:r>
            <a:r>
              <a:rPr lang="de-DE" sz="2000" dirty="0" smtClean="0"/>
              <a:t> </a:t>
            </a:r>
            <a:r>
              <a:rPr lang="de-DE" sz="2000" dirty="0" err="1" smtClean="0"/>
              <a:t>get</a:t>
            </a:r>
            <a:r>
              <a:rPr lang="de-DE" sz="2000" dirty="0" smtClean="0"/>
              <a:t> a </a:t>
            </a:r>
            <a:r>
              <a:rPr lang="de-DE" sz="2000" dirty="0" err="1" smtClean="0"/>
              <a:t>lot</a:t>
            </a:r>
            <a:r>
              <a:rPr lang="de-DE" sz="2000" dirty="0" smtClean="0"/>
              <a:t> out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behavioral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2 alternative </a:t>
            </a:r>
            <a:r>
              <a:rPr lang="de-DE" sz="2000" dirty="0" err="1" smtClean="0"/>
              <a:t>forced</a:t>
            </a:r>
            <a:r>
              <a:rPr lang="de-DE" sz="2000" dirty="0" smtClean="0"/>
              <a:t> </a:t>
            </a:r>
            <a:r>
              <a:rPr lang="de-DE" sz="2000" dirty="0" err="1" smtClean="0"/>
              <a:t>choice</a:t>
            </a:r>
            <a:r>
              <a:rPr lang="de-DE" sz="2000" dirty="0" smtClean="0"/>
              <a:t> </a:t>
            </a:r>
            <a:r>
              <a:rPr lang="de-DE" sz="2000" dirty="0" err="1" smtClean="0"/>
              <a:t>tasks</a:t>
            </a:r>
            <a:endParaRPr lang="de-DE" sz="2000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Methods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analysis</a:t>
            </a:r>
            <a:r>
              <a:rPr lang="de-DE" sz="2000" dirty="0" smtClean="0"/>
              <a:t> </a:t>
            </a: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go</a:t>
            </a:r>
            <a:r>
              <a:rPr lang="de-DE" sz="2000" dirty="0" smtClean="0"/>
              <a:t> </a:t>
            </a:r>
            <a:r>
              <a:rPr lang="de-DE" sz="2000" dirty="0" err="1" smtClean="0"/>
              <a:t>from</a:t>
            </a:r>
            <a:r>
              <a:rPr lang="de-DE" sz="2000" dirty="0" smtClean="0"/>
              <a:t> simple (qualitative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maximum</a:t>
            </a:r>
            <a:r>
              <a:rPr lang="de-DE" sz="2000" dirty="0" smtClean="0"/>
              <a:t> </a:t>
            </a:r>
            <a:r>
              <a:rPr lang="de-DE" sz="2000" dirty="0" err="1" smtClean="0"/>
              <a:t>deviation</a:t>
            </a:r>
            <a:r>
              <a:rPr lang="de-DE" sz="2000" dirty="0" smtClean="0"/>
              <a:t>)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complex</a:t>
            </a:r>
            <a:r>
              <a:rPr lang="de-DE" sz="2000" dirty="0" smtClean="0"/>
              <a:t> (TCMR)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need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consider</a:t>
            </a:r>
            <a:r>
              <a:rPr lang="de-DE" sz="2000" dirty="0" smtClean="0"/>
              <a:t> </a:t>
            </a:r>
            <a:r>
              <a:rPr lang="de-DE" sz="2000" dirty="0" err="1" smtClean="0"/>
              <a:t>several</a:t>
            </a:r>
            <a:r>
              <a:rPr lang="de-DE" sz="2000" dirty="0" smtClean="0"/>
              <a:t> design </a:t>
            </a:r>
            <a:r>
              <a:rPr lang="de-DE" sz="2000" dirty="0" err="1" smtClean="0"/>
              <a:t>factors</a:t>
            </a:r>
            <a:r>
              <a:rPr lang="de-DE" sz="2000" dirty="0" smtClean="0"/>
              <a:t> </a:t>
            </a:r>
            <a:r>
              <a:rPr lang="de-DE" sz="2000" dirty="0" err="1" smtClean="0"/>
              <a:t>when</a:t>
            </a:r>
            <a:r>
              <a:rPr lang="de-DE" sz="2000" dirty="0" smtClean="0"/>
              <a:t> </a:t>
            </a:r>
            <a:r>
              <a:rPr lang="de-DE" sz="2000" dirty="0" err="1" smtClean="0"/>
              <a:t>designing</a:t>
            </a:r>
            <a:r>
              <a:rPr lang="de-DE" sz="2000" dirty="0" smtClean="0"/>
              <a:t> </a:t>
            </a:r>
            <a:r>
              <a:rPr lang="de-DE" sz="2000" dirty="0" err="1" smtClean="0"/>
              <a:t>your</a:t>
            </a:r>
            <a:r>
              <a:rPr lang="de-DE" sz="2000" dirty="0" smtClean="0"/>
              <a:t> </a:t>
            </a:r>
            <a:r>
              <a:rPr lang="de-DE" sz="2000" dirty="0" err="1" smtClean="0"/>
              <a:t>experiment</a:t>
            </a:r>
            <a:endParaRPr lang="de-DE" sz="2000" dirty="0" smtClean="0"/>
          </a:p>
          <a:p>
            <a:pPr marL="355600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r>
              <a:rPr lang="de-DE" sz="2000" dirty="0" err="1" smtClean="0">
                <a:sym typeface="Wingdings" panose="05000000000000000000" pitchFamily="2" charset="2"/>
              </a:rPr>
              <a:t>Until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tomorrow</a:t>
            </a:r>
            <a:r>
              <a:rPr lang="de-DE" sz="2000" dirty="0" smtClean="0">
                <a:sym typeface="Wingdings" panose="05000000000000000000" pitchFamily="2" charset="2"/>
              </a:rPr>
              <a:t>: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Talk </a:t>
            </a:r>
            <a:r>
              <a:rPr lang="de-DE" sz="2000" dirty="0" err="1" smtClean="0">
                <a:sym typeface="Wingdings" panose="05000000000000000000" pitchFamily="2" charset="2"/>
              </a:rPr>
              <a:t>about</a:t>
            </a:r>
            <a:r>
              <a:rPr lang="de-DE" sz="2000" dirty="0" smtClean="0">
                <a:sym typeface="Wingdings" panose="05000000000000000000" pitchFamily="2" charset="2"/>
              </a:rPr>
              <a:t> potential </a:t>
            </a:r>
            <a:r>
              <a:rPr lang="de-DE" sz="2000" dirty="0" err="1" smtClean="0">
                <a:sym typeface="Wingdings" panose="05000000000000000000" pitchFamily="2" charset="2"/>
              </a:rPr>
              <a:t>experiments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and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interests</a:t>
            </a:r>
            <a:r>
              <a:rPr lang="de-DE" sz="2000" dirty="0" smtClean="0">
                <a:sym typeface="Wingdings" panose="05000000000000000000" pitchFamily="2" charset="2"/>
              </a:rPr>
              <a:t> in </a:t>
            </a:r>
            <a:r>
              <a:rPr lang="de-DE" sz="2000" dirty="0" err="1" smtClean="0">
                <a:sym typeface="Wingdings" panose="05000000000000000000" pitchFamily="2" charset="2"/>
              </a:rPr>
              <a:t>groups</a:t>
            </a:r>
            <a:r>
              <a:rPr lang="de-DE" sz="2000" dirty="0" smtClean="0">
                <a:sym typeface="Wingdings" panose="05000000000000000000" pitchFamily="2" charset="2"/>
              </a:rPr>
              <a:t>. </a:t>
            </a:r>
            <a:r>
              <a:rPr lang="de-DE" sz="2000" dirty="0" err="1" smtClean="0">
                <a:sym typeface="Wingdings" panose="05000000000000000000" pitchFamily="2" charset="2"/>
              </a:rPr>
              <a:t>Decide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which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package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you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want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to</a:t>
            </a:r>
            <a:r>
              <a:rPr lang="de-DE" sz="2000" dirty="0" smtClean="0">
                <a:sym typeface="Wingdings" panose="05000000000000000000" pitchFamily="2" charset="2"/>
              </a:rPr>
              <a:t> </a:t>
            </a:r>
            <a:r>
              <a:rPr lang="de-DE" sz="2000" dirty="0" err="1" smtClean="0">
                <a:sym typeface="Wingdings" panose="05000000000000000000" pitchFamily="2" charset="2"/>
              </a:rPr>
              <a:t>choose</a:t>
            </a:r>
            <a:r>
              <a:rPr lang="de-DE" sz="2000" dirty="0" smtClean="0">
                <a:sym typeface="Wingdings" panose="05000000000000000000" pitchFamily="2" charset="2"/>
              </a:rPr>
              <a:t>.</a:t>
            </a:r>
            <a:br>
              <a:rPr lang="de-DE" sz="2000" dirty="0" smtClean="0">
                <a:sym typeface="Wingdings" panose="05000000000000000000" pitchFamily="2" charset="2"/>
              </a:rPr>
            </a:br>
            <a:r>
              <a:rPr lang="de-DE" sz="2000" dirty="0" smtClean="0">
                <a:sym typeface="Wingdings" panose="05000000000000000000" pitchFamily="2" charset="2"/>
              </a:rPr>
              <a:t> Check </a:t>
            </a:r>
            <a:r>
              <a:rPr lang="de-DE" sz="2000" dirty="0" err="1" smtClean="0">
                <a:sym typeface="Wingdings" panose="05000000000000000000" pitchFamily="2" charset="2"/>
              </a:rPr>
              <a:t>to</a:t>
            </a:r>
            <a:r>
              <a:rPr lang="de-DE" sz="2000" dirty="0" smtClean="0">
                <a:sym typeface="Wingdings" panose="05000000000000000000" pitchFamily="2" charset="2"/>
              </a:rPr>
              <a:t> Google </a:t>
            </a:r>
            <a:r>
              <a:rPr lang="de-DE" sz="2000" dirty="0" err="1" smtClean="0">
                <a:sym typeface="Wingdings" panose="05000000000000000000" pitchFamily="2" charset="2"/>
              </a:rPr>
              <a:t>Slides</a:t>
            </a:r>
            <a:r>
              <a:rPr lang="de-DE" sz="2000" dirty="0">
                <a:sym typeface="Wingdings" panose="05000000000000000000" pitchFamily="2" charset="2"/>
              </a:rPr>
              <a:t/>
            </a:r>
            <a:br>
              <a:rPr lang="de-DE" sz="2000" dirty="0">
                <a:sym typeface="Wingdings" panose="05000000000000000000" pitchFamily="2" charset="2"/>
              </a:rPr>
            </a:b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err="1">
                <a:sym typeface="Wingdings" panose="05000000000000000000" pitchFamily="2" charset="2"/>
              </a:rPr>
              <a:t>Install</a:t>
            </a:r>
            <a:r>
              <a:rPr lang="de-DE" sz="2000" dirty="0">
                <a:sym typeface="Wingdings" panose="05000000000000000000" pitchFamily="2" charset="2"/>
              </a:rPr>
              <a:t> R, </a:t>
            </a:r>
            <a:r>
              <a:rPr lang="de-DE" sz="2000" dirty="0" err="1">
                <a:sym typeface="Wingdings" panose="05000000000000000000" pitchFamily="2" charset="2"/>
              </a:rPr>
              <a:t>Matlab</a:t>
            </a:r>
            <a:r>
              <a:rPr lang="de-DE" sz="2000" dirty="0">
                <a:sym typeface="Wingdings" panose="05000000000000000000" pitchFamily="2" charset="2"/>
              </a:rPr>
              <a:t>, Open </a:t>
            </a:r>
            <a:r>
              <a:rPr lang="de-DE" sz="2000" dirty="0" err="1">
                <a:sym typeface="Wingdings" panose="05000000000000000000" pitchFamily="2" charset="2"/>
              </a:rPr>
              <a:t>Sesame</a:t>
            </a:r>
            <a:r>
              <a:rPr lang="de-DE" sz="2000" dirty="0">
                <a:sym typeface="Wingdings" panose="05000000000000000000" pitchFamily="2" charset="2"/>
              </a:rPr>
              <a:t/>
            </a:r>
            <a:br>
              <a:rPr lang="de-DE" sz="2000" dirty="0">
                <a:sym typeface="Wingdings" panose="05000000000000000000" pitchFamily="2" charset="2"/>
              </a:rPr>
            </a:b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13398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Observing</a:t>
            </a:r>
            <a:r>
              <a:rPr lang="de-DE" dirty="0" smtClean="0"/>
              <a:t> </a:t>
            </a:r>
            <a:r>
              <a:rPr lang="de-DE" dirty="0" err="1" smtClean="0"/>
              <a:t>cognitive</a:t>
            </a:r>
            <a:r>
              <a:rPr lang="de-DE" dirty="0" smtClean="0"/>
              <a:t> </a:t>
            </a:r>
            <a:r>
              <a:rPr lang="de-DE" dirty="0" err="1" smtClean="0"/>
              <a:t>processes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„</a:t>
            </a:r>
            <a:r>
              <a:rPr lang="de-DE" dirty="0" err="1" smtClean="0"/>
              <a:t>leakage</a:t>
            </a:r>
            <a:r>
              <a:rPr lang="de-DE" dirty="0" smtClean="0"/>
              <a:t>“ </a:t>
            </a:r>
            <a:r>
              <a:rPr lang="de-DE" dirty="0" err="1" smtClean="0"/>
              <a:t>into</a:t>
            </a:r>
            <a:r>
              <a:rPr lang="de-DE" dirty="0" smtClean="0"/>
              <a:t> </a:t>
            </a:r>
            <a:r>
              <a:rPr lang="de-DE" dirty="0" err="1" smtClean="0"/>
              <a:t>motor</a:t>
            </a:r>
            <a:r>
              <a:rPr lang="de-DE" dirty="0" smtClean="0"/>
              <a:t> </a:t>
            </a:r>
            <a:r>
              <a:rPr lang="de-DE" dirty="0" err="1" smtClean="0"/>
              <a:t>control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12" y="1129729"/>
            <a:ext cx="7460686" cy="464927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5924415" y="5705856"/>
            <a:ext cx="2279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Spivey</a:t>
            </a:r>
            <a:r>
              <a:rPr lang="de-DE" dirty="0" smtClean="0"/>
              <a:t> &amp; Dale, 2006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40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 </a:t>
            </a:r>
            <a:r>
              <a:rPr lang="de-DE" dirty="0" err="1" smtClean="0"/>
              <a:t>typical</a:t>
            </a:r>
            <a:r>
              <a:rPr lang="de-DE" dirty="0" smtClean="0"/>
              <a:t> </a:t>
            </a:r>
            <a:r>
              <a:rPr lang="de-DE" dirty="0" err="1" smtClean="0"/>
              <a:t>mouse</a:t>
            </a:r>
            <a:r>
              <a:rPr lang="de-DE" dirty="0" smtClean="0"/>
              <a:t> </a:t>
            </a:r>
            <a:r>
              <a:rPr lang="de-DE" dirty="0" err="1" smtClean="0"/>
              <a:t>tracking</a:t>
            </a:r>
            <a:r>
              <a:rPr lang="de-DE" dirty="0" smtClean="0"/>
              <a:t> </a:t>
            </a:r>
            <a:r>
              <a:rPr lang="de-DE" dirty="0" err="1" smtClean="0"/>
              <a:t>paradigm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 smtClean="0"/>
              <a:t>Two</a:t>
            </a:r>
            <a:r>
              <a:rPr lang="de-DE" dirty="0" smtClean="0"/>
              <a:t> alternative </a:t>
            </a:r>
            <a:r>
              <a:rPr lang="de-DE" dirty="0" err="1" smtClean="0"/>
              <a:t>forced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paradigms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controlled</a:t>
            </a:r>
            <a:r>
              <a:rPr lang="de-DE" dirty="0" smtClean="0"/>
              <a:t> variant</a:t>
            </a:r>
          </a:p>
          <a:p>
            <a:r>
              <a:rPr lang="de-DE" dirty="0" err="1" smtClean="0"/>
              <a:t>Example</a:t>
            </a:r>
            <a:r>
              <a:rPr lang="de-DE" dirty="0" smtClean="0"/>
              <a:t>: Intertemporal Choice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2518011" y="2816352"/>
            <a:ext cx="4108704" cy="280416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3257915" y="3895266"/>
            <a:ext cx="6737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2 </a:t>
            </a:r>
            <a:r>
              <a:rPr lang="de-DE" dirty="0" smtClean="0">
                <a:solidFill>
                  <a:schemeClr val="bg1"/>
                </a:solidFill>
              </a:rPr>
              <a:t>€</a:t>
            </a:r>
          </a:p>
          <a:p>
            <a:pPr algn="ctr"/>
            <a:r>
              <a:rPr lang="de-DE" dirty="0" err="1" smtClean="0">
                <a:solidFill>
                  <a:schemeClr val="bg1"/>
                </a:solidFill>
              </a:rPr>
              <a:t>Now</a:t>
            </a:r>
            <a:endParaRPr lang="de-DE" dirty="0" smtClean="0">
              <a:solidFill>
                <a:schemeClr val="bg1"/>
              </a:solidFill>
            </a:endParaRPr>
          </a:p>
          <a:p>
            <a:pPr algn="ctr"/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103230" y="3895266"/>
            <a:ext cx="1003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9 €</a:t>
            </a:r>
          </a:p>
          <a:p>
            <a:pPr algn="ctr"/>
            <a:r>
              <a:rPr lang="de-DE" dirty="0" smtClean="0">
                <a:solidFill>
                  <a:schemeClr val="bg1"/>
                </a:solidFill>
              </a:rPr>
              <a:t>10 </a:t>
            </a:r>
            <a:r>
              <a:rPr lang="de-DE" dirty="0" err="1" smtClean="0">
                <a:solidFill>
                  <a:schemeClr val="bg1"/>
                </a:solidFill>
              </a:rPr>
              <a:t>days</a:t>
            </a:r>
            <a:endParaRPr lang="de-DE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29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aesentationsvorlagen4zu3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D6961F1C-F98C-4003-B5F0-DA17942A0026}" vid="{8ADE10CE-E4DF-463D-883E-1CFC45717D7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1585</Words>
  <Application>Microsoft Office PowerPoint</Application>
  <PresentationFormat>Bildschirmpräsentation (4:3)</PresentationFormat>
  <Paragraphs>384</Paragraphs>
  <Slides>72</Slides>
  <Notes>11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72</vt:i4>
      </vt:variant>
    </vt:vector>
  </HeadingPairs>
  <TitlesOfParts>
    <vt:vector size="79" baseType="lpstr">
      <vt:lpstr>Wingdings</vt:lpstr>
      <vt:lpstr>Calibri</vt:lpstr>
      <vt:lpstr>Univers 45 Light</vt:lpstr>
      <vt:lpstr>Symbol</vt:lpstr>
      <vt:lpstr>Open Sans</vt:lpstr>
      <vt:lpstr>Arial</vt:lpstr>
      <vt:lpstr>Praesentationsvorlagen4zu3</vt:lpstr>
      <vt:lpstr>Tracking the embodied dynamics of cognition using computer mouse tracking</vt:lpstr>
      <vt:lpstr>Where can you find the slides?</vt:lpstr>
      <vt:lpstr>Who are you dealing with?</vt:lpstr>
      <vt:lpstr>Stage-like linear approaches to cognition  Measures of final response</vt:lpstr>
      <vt:lpstr>Cognitive processes are inherently  dynamic &amp; interconnected &amp; non-linear</vt:lpstr>
      <vt:lpstr>Cognition &amp; embodiment: Thinking and moving in the world are directly connected</vt:lpstr>
      <vt:lpstr>Tracing continuous processes continuously: by studying continuous movements</vt:lpstr>
      <vt:lpstr>Observing cognitive processes  by their „leakage“ into motor control</vt:lpstr>
      <vt:lpstr>A typical mouse tracking paradigm </vt:lpstr>
      <vt:lpstr>A typical mouse tracking paradigm </vt:lpstr>
      <vt:lpstr>A typical mouse tracking paradigm </vt:lpstr>
      <vt:lpstr>A typical mouse tracking paradigm </vt:lpstr>
      <vt:lpstr>A typical mouse tracking paradigm </vt:lpstr>
      <vt:lpstr>A typical mouse tracking paradigm </vt:lpstr>
      <vt:lpstr>Using mouse tracking to infer processes</vt:lpstr>
      <vt:lpstr>Other types of mouse tracking</vt:lpstr>
      <vt:lpstr>What we will look at today</vt:lpstr>
      <vt:lpstr>Course Syllabus</vt:lpstr>
      <vt:lpstr>Course Syllabus</vt:lpstr>
      <vt:lpstr>Course Syllabus</vt:lpstr>
      <vt:lpstr>Course Syllabus</vt:lpstr>
      <vt:lpstr>Course Syllabus</vt:lpstr>
      <vt:lpstr>What do you pick?</vt:lpstr>
      <vt:lpstr>What we will look at today</vt:lpstr>
      <vt:lpstr>Areas of application Spoken language </vt:lpstr>
      <vt:lpstr>Areas of application Stereotypes &amp; face and voice</vt:lpstr>
      <vt:lpstr>Areas of application Decision making &amp; risk aversion</vt:lpstr>
      <vt:lpstr>Areas of application Decision Making &amp; Status Quo Bias</vt:lpstr>
      <vt:lpstr>Areas of application Decision Making &amp; Status Quo Bias</vt:lpstr>
      <vt:lpstr>Order of presentation: Results</vt:lpstr>
      <vt:lpstr>Areas of application Set-Shifting</vt:lpstr>
      <vt:lpstr>Areas of application Set-Shifting</vt:lpstr>
      <vt:lpstr>Areas of application Set-Shifting</vt:lpstr>
      <vt:lpstr>Areas of application Unwanted decision strategies in ideomotor learning</vt:lpstr>
      <vt:lpstr>Areas of application Unwanted decision strategies in ideomotor learning</vt:lpstr>
      <vt:lpstr>Areas of application Cognitive Control: Simon task and cognitive conflict</vt:lpstr>
      <vt:lpstr>Areas of application Cognitive Control: Simon task and cognitive conflict</vt:lpstr>
      <vt:lpstr>Areas of application Cognitive Control: Simon Task and cognitive conflict</vt:lpstr>
      <vt:lpstr>Areas of application Multitasking</vt:lpstr>
      <vt:lpstr>Areas of application Multitasking</vt:lpstr>
      <vt:lpstr>What we will look at today</vt:lpstr>
      <vt:lpstr>Methods of Analysis 2D Coordinates </vt:lpstr>
      <vt:lpstr>Methods of Analysis Heat Maps</vt:lpstr>
      <vt:lpstr>Methods of Analysis Trajectory Angle</vt:lpstr>
      <vt:lpstr>Methods of Analysis Velocity</vt:lpstr>
      <vt:lpstr>Methods of Analysis Static measures: Area under curve, Maximum Deviation</vt:lpstr>
      <vt:lpstr>Methods of Analysis Movement Prototypes</vt:lpstr>
      <vt:lpstr>Methods of Analysis Discrete changes of mind (dCoM) classification</vt:lpstr>
      <vt:lpstr>Methods of Analysis Dissection of influences: Time-continuous regression</vt:lpstr>
      <vt:lpstr>Methods of Analysis Dissection of influences: Time-continuous regression</vt:lpstr>
      <vt:lpstr>Methods of Analysis Dissection of influences: Time-continuous regression &amp; extraction of individual measures</vt:lpstr>
      <vt:lpstr>Methods of Analysis and Synthesis: Modelling trajectories</vt:lpstr>
      <vt:lpstr>Methods of Analysis and Synthesis: Modelling trajectories</vt:lpstr>
      <vt:lpstr>Methods of Analysis and Synthesis: Modelling</vt:lpstr>
      <vt:lpstr>Methods of Analysis and Synthesis: Modelling trajectories</vt:lpstr>
      <vt:lpstr>Methods of Analysis and Synthesis: Modelling trajectories</vt:lpstr>
      <vt:lpstr>Toolboxes for these analyses</vt:lpstr>
      <vt:lpstr>What we will look at today</vt:lpstr>
      <vt:lpstr>The black art of mouse tracking Issues of experimental design</vt:lpstr>
      <vt:lpstr>Issues of experimental design Issue 1: What triggers stimuli</vt:lpstr>
      <vt:lpstr>Issues of experimental design Issue 2: Touching/hover or clicking</vt:lpstr>
      <vt:lpstr>Issues of experimental design Issue 2: Touching/hover or clicking</vt:lpstr>
      <vt:lpstr>Issues of experimental design Issue 3: Complexity of task</vt:lpstr>
      <vt:lpstr>Issues of experimental design Issue 4: Have enough trials</vt:lpstr>
      <vt:lpstr>The black art of mouse tracking Issues of data analysis</vt:lpstr>
      <vt:lpstr>Issues of data analysis Issue 5: Choose your trajectory measure</vt:lpstr>
      <vt:lpstr>Issues of data analysis Issue 6: Bimodality</vt:lpstr>
      <vt:lpstr>Issues of data analysis Issue 7: Time normalization?</vt:lpstr>
      <vt:lpstr>Issues of data analysis Issue 8: Regression - Multicolinearity</vt:lpstr>
      <vt:lpstr>Issues of data analysis Issue 8: Regression - Multicolinearity</vt:lpstr>
      <vt:lpstr>The black art of mouse tracking A bunch of (hidden) choices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 im CD der TU Dresden</dc:title>
  <dc:creator>Diana Vogel</dc:creator>
  <cp:lastModifiedBy>scherbaum</cp:lastModifiedBy>
  <cp:revision>535</cp:revision>
  <dcterms:created xsi:type="dcterms:W3CDTF">2018-04-07T16:06:40Z</dcterms:created>
  <dcterms:modified xsi:type="dcterms:W3CDTF">2023-03-13T13:11:12Z</dcterms:modified>
</cp:coreProperties>
</file>